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527" r:id="rId2"/>
    <p:sldId id="257" r:id="rId3"/>
    <p:sldId id="680" r:id="rId4"/>
    <p:sldId id="528" r:id="rId5"/>
    <p:sldId id="407" r:id="rId6"/>
    <p:sldId id="677" r:id="rId7"/>
    <p:sldId id="522" r:id="rId8"/>
    <p:sldId id="362" r:id="rId9"/>
    <p:sldId id="402" r:id="rId10"/>
    <p:sldId id="361" r:id="rId11"/>
    <p:sldId id="360" r:id="rId12"/>
    <p:sldId id="679" r:id="rId13"/>
    <p:sldId id="681" r:id="rId14"/>
    <p:sldId id="682" r:id="rId15"/>
    <p:sldId id="699" r:id="rId16"/>
    <p:sldId id="688" r:id="rId17"/>
    <p:sldId id="701" r:id="rId18"/>
    <p:sldId id="702" r:id="rId19"/>
    <p:sldId id="696" r:id="rId20"/>
    <p:sldId id="704" r:id="rId21"/>
    <p:sldId id="698" r:id="rId22"/>
    <p:sldId id="369" r:id="rId23"/>
    <p:sldId id="370" r:id="rId24"/>
    <p:sldId id="365" r:id="rId25"/>
    <p:sldId id="354" r:id="rId26"/>
    <p:sldId id="341"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A70E"/>
    <a:srgbClr val="C64F51"/>
    <a:srgbClr val="FF9AA2"/>
    <a:srgbClr val="0757B3"/>
    <a:srgbClr val="0C5DAC"/>
    <a:srgbClr val="404040"/>
    <a:srgbClr val="F2F2F2"/>
    <a:srgbClr val="2D2C2A"/>
    <a:srgbClr val="262626"/>
    <a:srgbClr val="C31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127" autoAdjust="0"/>
  </p:normalViewPr>
  <p:slideViewPr>
    <p:cSldViewPr>
      <p:cViewPr>
        <p:scale>
          <a:sx n="125" d="100"/>
          <a:sy n="125" d="100"/>
        </p:scale>
        <p:origin x="426" y="24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A51FF1-2203-4A3D-8A41-83E0E47565C3}" type="datetimeFigureOut">
              <a:rPr lang="en-US" smtClean="0"/>
              <a:pPr/>
              <a:t>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59D740-AB2A-46BC-8DFE-34F7A1D8CCE6}" type="slidenum">
              <a:rPr lang="en-US" smtClean="0"/>
              <a:pPr/>
              <a:t>‹#›</a:t>
            </a:fld>
            <a:endParaRPr lang="en-US"/>
          </a:p>
        </p:txBody>
      </p:sp>
    </p:spTree>
    <p:extLst>
      <p:ext uri="{BB962C8B-B14F-4D97-AF65-F5344CB8AC3E}">
        <p14:creationId xmlns:p14="http://schemas.microsoft.com/office/powerpoint/2010/main" val="131100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15977F-838F-43FE-A527-3D4E613814B3}" type="datetimeFigureOut">
              <a:rPr lang="en-US" smtClean="0"/>
              <a:pPr/>
              <a:t>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E1CC4-201A-46BA-B86F-94472CA7A166}" type="slidenum">
              <a:rPr lang="en-US" smtClean="0"/>
              <a:pPr/>
              <a:t>‹#›</a:t>
            </a:fld>
            <a:endParaRPr lang="en-US"/>
          </a:p>
        </p:txBody>
      </p:sp>
    </p:spTree>
    <p:extLst>
      <p:ext uri="{BB962C8B-B14F-4D97-AF65-F5344CB8AC3E}">
        <p14:creationId xmlns:p14="http://schemas.microsoft.com/office/powerpoint/2010/main" val="392754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Portugal add</a:t>
            </a:r>
            <a:endParaRPr lang="en-GB" dirty="0"/>
          </a:p>
        </p:txBody>
      </p:sp>
      <p:sp>
        <p:nvSpPr>
          <p:cNvPr id="4" name="Slide Number Placeholder 3"/>
          <p:cNvSpPr>
            <a:spLocks noGrp="1"/>
          </p:cNvSpPr>
          <p:nvPr>
            <p:ph type="sldNum" sz="quarter" idx="5"/>
          </p:nvPr>
        </p:nvSpPr>
        <p:spPr/>
        <p:txBody>
          <a:bodyPr/>
          <a:lstStyle/>
          <a:p>
            <a:fld id="{D34E1CC4-201A-46BA-B86F-94472CA7A166}" type="slidenum">
              <a:rPr lang="en-US" smtClean="0"/>
              <a:pPr/>
              <a:t>5</a:t>
            </a:fld>
            <a:endParaRPr lang="en-US"/>
          </a:p>
        </p:txBody>
      </p:sp>
    </p:spTree>
    <p:extLst>
      <p:ext uri="{BB962C8B-B14F-4D97-AF65-F5344CB8AC3E}">
        <p14:creationId xmlns:p14="http://schemas.microsoft.com/office/powerpoint/2010/main" val="131732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22</a:t>
            </a:fld>
            <a:endParaRPr lang="en-US"/>
          </a:p>
        </p:txBody>
      </p:sp>
    </p:spTree>
    <p:extLst>
      <p:ext uri="{BB962C8B-B14F-4D97-AF65-F5344CB8AC3E}">
        <p14:creationId xmlns:p14="http://schemas.microsoft.com/office/powerpoint/2010/main" val="42814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4E1CC4-201A-46BA-B86F-94472CA7A166}" type="slidenum">
              <a:rPr lang="en-US" smtClean="0"/>
              <a:pPr/>
              <a:t>24</a:t>
            </a:fld>
            <a:endParaRPr lang="en-US"/>
          </a:p>
        </p:txBody>
      </p:sp>
    </p:spTree>
    <p:extLst>
      <p:ext uri="{BB962C8B-B14F-4D97-AF65-F5344CB8AC3E}">
        <p14:creationId xmlns:p14="http://schemas.microsoft.com/office/powerpoint/2010/main" val="23734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76E10E-AFC0-449A-B3CD-AF2DAE5F7F5B}"/>
              </a:ext>
            </a:extLst>
          </p:cNvPr>
          <p:cNvSpPr/>
          <p:nvPr userDrawn="1"/>
        </p:nvSpPr>
        <p:spPr bwMode="hidden">
          <a:xfrm>
            <a:off x="0" y="0"/>
            <a:ext cx="9144000" cy="5175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494" fontAlgn="auto">
              <a:spcBef>
                <a:spcPts val="0"/>
              </a:spcBef>
              <a:spcAft>
                <a:spcPts val="0"/>
              </a:spcAft>
              <a:defRPr/>
            </a:pPr>
            <a:endParaRPr lang="en-US" sz="1350" dirty="0"/>
          </a:p>
        </p:txBody>
      </p:sp>
      <p:sp>
        <p:nvSpPr>
          <p:cNvPr id="14" name="Title 13"/>
          <p:cNvSpPr>
            <a:spLocks noGrp="1"/>
          </p:cNvSpPr>
          <p:nvPr>
            <p:ph type="title" hasCustomPrompt="1"/>
          </p:nvPr>
        </p:nvSpPr>
        <p:spPr>
          <a:xfrm>
            <a:off x="914400" y="3318510"/>
            <a:ext cx="7315200" cy="548640"/>
          </a:xfrm>
          <a:prstGeom prst="rect">
            <a:avLst/>
          </a:prstGeom>
          <a:noFill/>
        </p:spPr>
        <p:txBody>
          <a:bodyPr anchor="ctr" anchorCtr="0"/>
          <a:lstStyle>
            <a:lvl1pPr algn="ctr">
              <a:defRPr sz="2200" b="0" spc="-80" baseline="0">
                <a:solidFill>
                  <a:schemeClr val="tx1">
                    <a:lumMod val="50000"/>
                    <a:lumOff val="50000"/>
                  </a:schemeClr>
                </a:solidFill>
                <a:latin typeface="Calibri" panose="020F0502020204030204" pitchFamily="34" charset="0"/>
                <a:cs typeface="Calibri" panose="020F0502020204030204" pitchFamily="34" charset="0"/>
              </a:defRPr>
            </a:lvl1pPr>
          </a:lstStyle>
          <a:p>
            <a:r>
              <a:rPr lang="en-US" dirty="0"/>
              <a:t>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0" y="1208489"/>
            <a:ext cx="914400" cy="906714"/>
          </a:xfrm>
          <a:prstGeom prst="rect">
            <a:avLst/>
          </a:prstGeom>
        </p:spPr>
      </p:pic>
      <p:sp>
        <p:nvSpPr>
          <p:cNvPr id="10" name="TextBox 9"/>
          <p:cNvSpPr txBox="1"/>
          <p:nvPr userDrawn="1"/>
        </p:nvSpPr>
        <p:spPr>
          <a:xfrm>
            <a:off x="7010400" y="209550"/>
            <a:ext cx="1905000" cy="153888"/>
          </a:xfrm>
          <a:prstGeom prst="rect">
            <a:avLst/>
          </a:prstGeom>
          <a:noFill/>
        </p:spPr>
        <p:txBody>
          <a:bodyPr wrap="square" lIns="0" tIns="0" rIns="0" bIns="0" rtlCol="0">
            <a:spAutoFit/>
          </a:bodyPr>
          <a:lstStyle/>
          <a:p>
            <a:pPr algn="ctr"/>
            <a:r>
              <a:rPr lang="en-US" sz="1000" b="0" kern="900" spc="20" baseline="0" dirty="0">
                <a:solidFill>
                  <a:schemeClr val="tx1">
                    <a:lumMod val="65000"/>
                    <a:lumOff val="35000"/>
                  </a:schemeClr>
                </a:solidFill>
                <a:latin typeface="Calibri" panose="020F0502020204030204" pitchFamily="34" charset="0"/>
                <a:cs typeface="Calibri" panose="020F0502020204030204" pitchFamily="34" charset="0"/>
              </a:rPr>
              <a:t>www.merinoservices.com</a:t>
            </a:r>
          </a:p>
        </p:txBody>
      </p:sp>
      <p:sp>
        <p:nvSpPr>
          <p:cNvPr id="8" name="TextBox 7"/>
          <p:cNvSpPr txBox="1"/>
          <p:nvPr userDrawn="1"/>
        </p:nvSpPr>
        <p:spPr>
          <a:xfrm>
            <a:off x="4104000" y="2192388"/>
            <a:ext cx="936000" cy="153888"/>
          </a:xfrm>
          <a:prstGeom prst="rect">
            <a:avLst/>
          </a:prstGeom>
          <a:noFill/>
        </p:spPr>
        <p:txBody>
          <a:bodyPr wrap="square" lIns="0" tIns="0" rIns="0" bIns="0" rtlCol="0" anchor="ctr">
            <a:spAutoFit/>
          </a:bodyPr>
          <a:lstStyle/>
          <a:p>
            <a:pPr algn="ctr"/>
            <a:r>
              <a:rPr lang="en-US" sz="1000" b="0" spc="50" dirty="0">
                <a:solidFill>
                  <a:schemeClr val="tx1">
                    <a:lumMod val="65000"/>
                    <a:lumOff val="35000"/>
                  </a:schemeClr>
                </a:solidFill>
                <a:latin typeface="Calibri" panose="020F0502020204030204" pitchFamily="34" charset="0"/>
                <a:cs typeface="Calibri" panose="020F0502020204030204" pitchFamily="34" charset="0"/>
              </a:rPr>
              <a:t>IT’s Smart Move</a:t>
            </a:r>
          </a:p>
        </p:txBody>
      </p:sp>
      <p:cxnSp>
        <p:nvCxnSpPr>
          <p:cNvPr id="6" name="Straight Connector 5">
            <a:extLst>
              <a:ext uri="{FF2B5EF4-FFF2-40B4-BE49-F238E27FC236}">
                <a16:creationId xmlns:a16="http://schemas.microsoft.com/office/drawing/2014/main" id="{20BDF722-43B8-443E-B417-BC1058BB6286}"/>
              </a:ext>
            </a:extLst>
          </p:cNvPr>
          <p:cNvCxnSpPr/>
          <p:nvPr userDrawn="1"/>
        </p:nvCxnSpPr>
        <p:spPr>
          <a:xfrm>
            <a:off x="4076700" y="2190750"/>
            <a:ext cx="9906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bk object 16">
            <a:extLst>
              <a:ext uri="{FF2B5EF4-FFF2-40B4-BE49-F238E27FC236}">
                <a16:creationId xmlns:a16="http://schemas.microsoft.com/office/drawing/2014/main" id="{4D220F82-F9CB-494E-A2C2-EA18335F5B8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ent with Char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599" cy="360000"/>
          </a:xfrm>
          <a:prstGeom prst="rect">
            <a:avLst/>
          </a:prstGeom>
        </p:spPr>
        <p:txBody>
          <a:bodyPr wrap="square"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p:nvPr>
        </p:nvSpPr>
        <p:spPr>
          <a:xfrm>
            <a:off x="457200" y="918210"/>
            <a:ext cx="3200400" cy="3657600"/>
          </a:xfrm>
          <a:prstGeom prst="rect">
            <a:avLst/>
          </a:prstGeom>
        </p:spPr>
        <p:txBody>
          <a:bodyPr/>
          <a:lstStyle>
            <a:lvl1pPr marL="0" indent="0">
              <a:spcBef>
                <a:spcPts val="0"/>
              </a:spcBef>
              <a:buClr>
                <a:srgbClr val="0C5DAC"/>
              </a:buClr>
              <a:buNone/>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6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a:t>
            </a:r>
          </a:p>
        </p:txBody>
      </p:sp>
      <p:sp>
        <p:nvSpPr>
          <p:cNvPr id="15" name="Chart Placeholder 14"/>
          <p:cNvSpPr>
            <a:spLocks noGrp="1"/>
          </p:cNvSpPr>
          <p:nvPr>
            <p:ph type="chart" sz="quarter" idx="13"/>
          </p:nvPr>
        </p:nvSpPr>
        <p:spPr>
          <a:xfrm>
            <a:off x="4038600" y="918210"/>
            <a:ext cx="4267200" cy="3657600"/>
          </a:xfrm>
          <a:prstGeom prst="rect">
            <a:avLst/>
          </a:prstGeom>
        </p:spPr>
        <p:txBody>
          <a:bodyPr/>
          <a:lstStyle>
            <a:lvl1pPr>
              <a:buNone/>
              <a:defRPr sz="1800">
                <a:latin typeface="Calibri" panose="020F0502020204030204" pitchFamily="34" charset="0"/>
                <a:cs typeface="Calibri" panose="020F0502020204030204" pitchFamily="34" charset="0"/>
              </a:defRPr>
            </a:lvl1pPr>
          </a:lstStyle>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Chart Placeholder 16"/>
          <p:cNvSpPr>
            <a:spLocks noGrp="1"/>
          </p:cNvSpPr>
          <p:nvPr>
            <p:ph type="chart" sz="quarter" idx="10"/>
          </p:nvPr>
        </p:nvSpPr>
        <p:spPr>
          <a:xfrm>
            <a:off x="457200" y="1070610"/>
            <a:ext cx="7848000" cy="3505200"/>
          </a:xfrm>
          <a:prstGeom prst="rect">
            <a:avLst/>
          </a:prstGeom>
        </p:spPr>
        <p:txBody>
          <a:bodyPr/>
          <a:lstStyle>
            <a:lvl1pPr>
              <a:buNone/>
              <a:defRPr sz="1800">
                <a:solidFill>
                  <a:schemeClr val="tx1">
                    <a:lumMod val="85000"/>
                    <a:lumOff val="15000"/>
                  </a:schemeClr>
                </a:solidFill>
                <a:latin typeface="Calibri" panose="020F0502020204030204" pitchFamily="34" charset="0"/>
                <a:cs typeface="Calibri" panose="020F0502020204030204" pitchFamily="34" charset="0"/>
              </a:defRPr>
            </a:lvl1pPr>
          </a:lstStyle>
          <a:p>
            <a:endParaRPr lang="en-US" dirty="0"/>
          </a:p>
        </p:txBody>
      </p:sp>
      <p:sp>
        <p:nvSpPr>
          <p:cNvPr id="9" name="Title 7"/>
          <p:cNvSpPr>
            <a:spLocks noGrp="1"/>
          </p:cNvSpPr>
          <p:nvPr>
            <p:ph type="title" hasCustomPrompt="1"/>
          </p:nvPr>
        </p:nvSpPr>
        <p:spPr>
          <a:xfrm>
            <a:off x="457198" y="384810"/>
            <a:ext cx="7848001"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962400" y="1070610"/>
            <a:ext cx="4343400" cy="3124200"/>
          </a:xfrm>
          <a:prstGeom prst="rect">
            <a:avLst/>
          </a:prstGeom>
          <a:ln w="25400">
            <a:noFill/>
          </a:ln>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4" name="Text Placeholder 13"/>
          <p:cNvSpPr>
            <a:spLocks noGrp="1"/>
          </p:cNvSpPr>
          <p:nvPr>
            <p:ph type="body" sz="quarter" idx="12"/>
          </p:nvPr>
        </p:nvSpPr>
        <p:spPr>
          <a:xfrm>
            <a:off x="457200" y="1070610"/>
            <a:ext cx="3276600" cy="3124200"/>
          </a:xfrm>
          <a:prstGeom prst="rect">
            <a:avLst/>
          </a:prstGeom>
        </p:spPr>
        <p:txBody>
          <a:bodyPr/>
          <a:lstStyle>
            <a:lvl1pPr marL="0" indent="0">
              <a:spcBef>
                <a:spcPts val="600"/>
              </a:spcBef>
              <a:buNone/>
              <a:defRPr sz="1600">
                <a:latin typeface="Calibri" panose="020F0502020204030204" pitchFamily="34" charset="0"/>
                <a:cs typeface="Calibri" panose="020F0502020204030204" pitchFamily="34" charset="0"/>
              </a:defRPr>
            </a:lvl1pPr>
            <a:lvl2pPr>
              <a:defRPr sz="1800"/>
            </a:lvl2pPr>
            <a:lvl3pPr>
              <a:defRPr sz="1800"/>
            </a:lvl3pPr>
            <a:lvl4pPr>
              <a:defRPr sz="1800"/>
            </a:lvl4pPr>
            <a:lvl5pPr>
              <a:defRPr sz="1800"/>
            </a:lvl5pPr>
          </a:lstStyle>
          <a:p>
            <a:pPr lvl="0"/>
            <a:endParaRPr lang="en-US" dirty="0"/>
          </a:p>
        </p:txBody>
      </p:sp>
      <p:sp>
        <p:nvSpPr>
          <p:cNvPr id="16" name="Title 14"/>
          <p:cNvSpPr>
            <a:spLocks noGrp="1"/>
          </p:cNvSpPr>
          <p:nvPr>
            <p:ph type="title" hasCustomPrompt="1"/>
          </p:nvPr>
        </p:nvSpPr>
        <p:spPr>
          <a:xfrm>
            <a:off x="457200" y="384810"/>
            <a:ext cx="783802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472440" y="1070610"/>
            <a:ext cx="7848000" cy="3733800"/>
          </a:xfrm>
          <a:prstGeom prst="rect">
            <a:avLst/>
          </a:prstGeom>
        </p:spPr>
        <p:txBody>
          <a:bodyPr/>
          <a:lstStyle>
            <a:lvl1pPr>
              <a:buNone/>
              <a:defRPr sz="1600">
                <a:latin typeface="Calibri" panose="020F0502020204030204" pitchFamily="34" charset="0"/>
                <a:cs typeface="Calibri" panose="020F0502020204030204" pitchFamily="34" charset="0"/>
              </a:defRPr>
            </a:lvl1pPr>
          </a:lstStyle>
          <a:p>
            <a:endParaRPr lang="en-US" dirty="0"/>
          </a:p>
        </p:txBody>
      </p:sp>
      <p:sp>
        <p:nvSpPr>
          <p:cNvPr id="11" name="Title 7"/>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17" name="Title 14"/>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TESTIMONIALS</a:t>
            </a:r>
          </a:p>
        </p:txBody>
      </p:sp>
      <p:sp>
        <p:nvSpPr>
          <p:cNvPr id="3" name="Text Placeholder 2"/>
          <p:cNvSpPr>
            <a:spLocks noGrp="1"/>
          </p:cNvSpPr>
          <p:nvPr>
            <p:ph type="body" sz="quarter" idx="10"/>
          </p:nvPr>
        </p:nvSpPr>
        <p:spPr>
          <a:xfrm>
            <a:off x="457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9" name="Text Placeholder 2"/>
          <p:cNvSpPr>
            <a:spLocks noGrp="1"/>
          </p:cNvSpPr>
          <p:nvPr>
            <p:ph type="body" sz="quarter" idx="11"/>
          </p:nvPr>
        </p:nvSpPr>
        <p:spPr>
          <a:xfrm>
            <a:off x="33147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10" name="Text Placeholder 2"/>
          <p:cNvSpPr>
            <a:spLocks noGrp="1"/>
          </p:cNvSpPr>
          <p:nvPr>
            <p:ph type="body" sz="quarter" idx="12"/>
          </p:nvPr>
        </p:nvSpPr>
        <p:spPr>
          <a:xfrm>
            <a:off x="6172200" y="1375410"/>
            <a:ext cx="2133600" cy="1981200"/>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Edit Master text styles</a:t>
            </a:r>
            <a:endParaRPr lang="en-GB" dirty="0"/>
          </a:p>
        </p:txBody>
      </p:sp>
      <p:sp>
        <p:nvSpPr>
          <p:cNvPr id="7" name="Picture Placeholder 6"/>
          <p:cNvSpPr>
            <a:spLocks noGrp="1"/>
          </p:cNvSpPr>
          <p:nvPr>
            <p:ph type="pic" sz="quarter" idx="13"/>
          </p:nvPr>
        </p:nvSpPr>
        <p:spPr>
          <a:xfrm>
            <a:off x="457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3" name="Text Placeholder 12"/>
          <p:cNvSpPr>
            <a:spLocks noGrp="1"/>
          </p:cNvSpPr>
          <p:nvPr>
            <p:ph type="body" sz="quarter" idx="14"/>
          </p:nvPr>
        </p:nvSpPr>
        <p:spPr>
          <a:xfrm>
            <a:off x="1143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5" name="Picture Placeholder 6"/>
          <p:cNvSpPr>
            <a:spLocks noGrp="1"/>
          </p:cNvSpPr>
          <p:nvPr>
            <p:ph type="pic" sz="quarter" idx="15"/>
          </p:nvPr>
        </p:nvSpPr>
        <p:spPr>
          <a:xfrm>
            <a:off x="32766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6" name="Text Placeholder 12"/>
          <p:cNvSpPr>
            <a:spLocks noGrp="1"/>
          </p:cNvSpPr>
          <p:nvPr>
            <p:ph type="body" sz="quarter" idx="16"/>
          </p:nvPr>
        </p:nvSpPr>
        <p:spPr>
          <a:xfrm>
            <a:off x="39624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sp>
        <p:nvSpPr>
          <p:cNvPr id="18" name="Picture Placeholder 6"/>
          <p:cNvSpPr>
            <a:spLocks noGrp="1"/>
          </p:cNvSpPr>
          <p:nvPr>
            <p:ph type="pic" sz="quarter" idx="17"/>
          </p:nvPr>
        </p:nvSpPr>
        <p:spPr>
          <a:xfrm>
            <a:off x="6172200" y="3699510"/>
            <a:ext cx="533400" cy="533400"/>
          </a:xfrm>
          <a:prstGeom prst="flowChartConnector">
            <a:avLst/>
          </a:prstGeom>
        </p:spPr>
        <p:txBody>
          <a:bodyPr/>
          <a:lstStyle>
            <a:lvl1pPr marL="0" indent="0">
              <a:buNone/>
              <a:defRPr sz="1000">
                <a:latin typeface="Calibri" panose="020F0502020204030204" pitchFamily="34" charset="0"/>
                <a:cs typeface="Calibri" panose="020F0502020204030204" pitchFamily="34" charset="0"/>
              </a:defRPr>
            </a:lvl1pPr>
          </a:lstStyle>
          <a:p>
            <a:endParaRPr lang="en-GB"/>
          </a:p>
        </p:txBody>
      </p:sp>
      <p:sp>
        <p:nvSpPr>
          <p:cNvPr id="19" name="Text Placeholder 12"/>
          <p:cNvSpPr>
            <a:spLocks noGrp="1"/>
          </p:cNvSpPr>
          <p:nvPr>
            <p:ph type="body" sz="quarter" idx="18"/>
          </p:nvPr>
        </p:nvSpPr>
        <p:spPr>
          <a:xfrm>
            <a:off x="6858000" y="3813810"/>
            <a:ext cx="1447800" cy="304800"/>
          </a:xfrm>
          <a:prstGeom prst="rect">
            <a:avLst/>
          </a:prstGeom>
        </p:spPr>
        <p:txBody>
          <a:bodyPr/>
          <a:lstStyle>
            <a:lvl1pPr marL="0" indent="0">
              <a:buNone/>
              <a:defRPr sz="900">
                <a:latin typeface="Calibri" panose="020F0502020204030204" pitchFamily="34" charset="0"/>
                <a:cs typeface="Calibri" panose="020F0502020204030204" pitchFamily="34" charset="0"/>
              </a:defRPr>
            </a:lvl1pPr>
            <a:lvl2pPr marL="457200" indent="0">
              <a:buNone/>
              <a:defRPr sz="600"/>
            </a:lvl2pPr>
            <a:lvl3pPr marL="914400" indent="0">
              <a:buNone/>
              <a:defRPr sz="500"/>
            </a:lvl3pPr>
            <a:lvl4pPr marL="1371600" indent="0">
              <a:buNone/>
              <a:defRPr sz="400"/>
            </a:lvl4pPr>
            <a:lvl5pPr marL="1828800" indent="0">
              <a:buNone/>
              <a:defRPr sz="400"/>
            </a:lvl5pPr>
          </a:lstStyle>
          <a:p>
            <a:pPr lvl="0"/>
            <a:r>
              <a:rPr lang="en-US" dirty="0"/>
              <a:t>Edit Master text styles</a:t>
            </a:r>
            <a:endParaRPr lang="en-GB"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5429" y="384810"/>
            <a:ext cx="7857992"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1820693"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3182414"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454413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905856"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cxnSp>
        <p:nvCxnSpPr>
          <p:cNvPr id="53" name="Straight Connector 52"/>
          <p:cNvCxnSpPr/>
          <p:nvPr userDrawn="1"/>
        </p:nvCxnSpPr>
        <p:spPr>
          <a:xfrm>
            <a:off x="457200" y="1480185"/>
            <a:ext cx="7924800" cy="0"/>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sp>
        <p:nvSpPr>
          <p:cNvPr id="64" name="Text Placeholder 63"/>
          <p:cNvSpPr>
            <a:spLocks noGrp="1"/>
          </p:cNvSpPr>
          <p:nvPr>
            <p:ph type="body" sz="quarter" idx="22" hasCustomPrompt="1"/>
          </p:nvPr>
        </p:nvSpPr>
        <p:spPr>
          <a:xfrm>
            <a:off x="457200" y="997072"/>
            <a:ext cx="2895600" cy="3048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7267575"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8" name="Picture Placeholder 16"/>
          <p:cNvSpPr>
            <a:spLocks noGrp="1"/>
          </p:cNvSpPr>
          <p:nvPr>
            <p:ph type="pic" sz="quarter" idx="24"/>
          </p:nvPr>
        </p:nvSpPr>
        <p:spPr>
          <a:xfrm>
            <a:off x="1820693"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9" name="Picture Placeholder 16"/>
          <p:cNvSpPr>
            <a:spLocks noGrp="1"/>
          </p:cNvSpPr>
          <p:nvPr>
            <p:ph type="pic" sz="quarter" idx="25"/>
          </p:nvPr>
        </p:nvSpPr>
        <p:spPr>
          <a:xfrm>
            <a:off x="3182414"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0" name="Picture Placeholder 16"/>
          <p:cNvSpPr>
            <a:spLocks noGrp="1"/>
          </p:cNvSpPr>
          <p:nvPr>
            <p:ph type="pic" sz="quarter" idx="26"/>
          </p:nvPr>
        </p:nvSpPr>
        <p:spPr>
          <a:xfrm>
            <a:off x="454413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1" name="Picture Placeholder 16"/>
          <p:cNvSpPr>
            <a:spLocks noGrp="1"/>
          </p:cNvSpPr>
          <p:nvPr>
            <p:ph type="pic" sz="quarter" idx="27"/>
          </p:nvPr>
        </p:nvSpPr>
        <p:spPr>
          <a:xfrm>
            <a:off x="5905856"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2" name="Picture Placeholder 16"/>
          <p:cNvSpPr>
            <a:spLocks noGrp="1"/>
          </p:cNvSpPr>
          <p:nvPr>
            <p:ph type="pic" sz="quarter" idx="28"/>
          </p:nvPr>
        </p:nvSpPr>
        <p:spPr>
          <a:xfrm>
            <a:off x="7267575"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3" name="Picture Placeholder 16"/>
          <p:cNvSpPr>
            <a:spLocks noGrp="1"/>
          </p:cNvSpPr>
          <p:nvPr>
            <p:ph type="pic" sz="quarter" idx="29"/>
          </p:nvPr>
        </p:nvSpPr>
        <p:spPr>
          <a:xfrm>
            <a:off x="1820693"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4" name="Picture Placeholder 16"/>
          <p:cNvSpPr>
            <a:spLocks noGrp="1"/>
          </p:cNvSpPr>
          <p:nvPr>
            <p:ph type="pic" sz="quarter" idx="30"/>
          </p:nvPr>
        </p:nvSpPr>
        <p:spPr>
          <a:xfrm>
            <a:off x="3182414"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5" name="Picture Placeholder 16"/>
          <p:cNvSpPr>
            <a:spLocks noGrp="1"/>
          </p:cNvSpPr>
          <p:nvPr>
            <p:ph type="pic" sz="quarter" idx="31"/>
          </p:nvPr>
        </p:nvSpPr>
        <p:spPr>
          <a:xfrm>
            <a:off x="454413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6" name="Picture Placeholder 16"/>
          <p:cNvSpPr>
            <a:spLocks noGrp="1"/>
          </p:cNvSpPr>
          <p:nvPr>
            <p:ph type="pic" sz="quarter" idx="32"/>
          </p:nvPr>
        </p:nvSpPr>
        <p:spPr>
          <a:xfrm>
            <a:off x="5905856"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7" name="Picture Placeholder 16"/>
          <p:cNvSpPr>
            <a:spLocks noGrp="1"/>
          </p:cNvSpPr>
          <p:nvPr>
            <p:ph type="pic" sz="quarter" idx="33"/>
          </p:nvPr>
        </p:nvSpPr>
        <p:spPr>
          <a:xfrm>
            <a:off x="7267575"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7" name="Picture Placeholder 16"/>
          <p:cNvSpPr>
            <a:spLocks noGrp="1"/>
          </p:cNvSpPr>
          <p:nvPr>
            <p:ph type="pic" sz="quarter" idx="34"/>
          </p:nvPr>
        </p:nvSpPr>
        <p:spPr>
          <a:xfrm>
            <a:off x="458972" y="15992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8" name="Picture Placeholder 16"/>
          <p:cNvSpPr>
            <a:spLocks noGrp="1"/>
          </p:cNvSpPr>
          <p:nvPr>
            <p:ph type="pic" sz="quarter" idx="35"/>
          </p:nvPr>
        </p:nvSpPr>
        <p:spPr>
          <a:xfrm>
            <a:off x="458972" y="2439035"/>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39" name="Picture Placeholder 16"/>
          <p:cNvSpPr>
            <a:spLocks noGrp="1"/>
          </p:cNvSpPr>
          <p:nvPr>
            <p:ph type="pic" sz="quarter" idx="36"/>
          </p:nvPr>
        </p:nvSpPr>
        <p:spPr>
          <a:xfrm>
            <a:off x="458972" y="3278823"/>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0" name="Picture Placeholder 16"/>
          <p:cNvSpPr>
            <a:spLocks noGrp="1"/>
          </p:cNvSpPr>
          <p:nvPr>
            <p:ph type="pic" sz="quarter" idx="37"/>
          </p:nvPr>
        </p:nvSpPr>
        <p:spPr>
          <a:xfrm>
            <a:off x="1820693"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1" name="Picture Placeholder 16"/>
          <p:cNvSpPr>
            <a:spLocks noGrp="1"/>
          </p:cNvSpPr>
          <p:nvPr>
            <p:ph type="pic" sz="quarter" idx="38"/>
          </p:nvPr>
        </p:nvSpPr>
        <p:spPr>
          <a:xfrm>
            <a:off x="3182414"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2" name="Picture Placeholder 16"/>
          <p:cNvSpPr>
            <a:spLocks noGrp="1"/>
          </p:cNvSpPr>
          <p:nvPr>
            <p:ph type="pic" sz="quarter" idx="39"/>
          </p:nvPr>
        </p:nvSpPr>
        <p:spPr>
          <a:xfrm>
            <a:off x="454413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40"/>
          </p:nvPr>
        </p:nvSpPr>
        <p:spPr>
          <a:xfrm>
            <a:off x="5905856"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41"/>
          </p:nvPr>
        </p:nvSpPr>
        <p:spPr>
          <a:xfrm>
            <a:off x="7267575"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42"/>
          </p:nvPr>
        </p:nvSpPr>
        <p:spPr>
          <a:xfrm>
            <a:off x="458972" y="4118610"/>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7848600" cy="360000"/>
          </a:xfrm>
          <a:prstGeom prst="rect">
            <a:avLst/>
          </a:prstGeom>
        </p:spPr>
        <p:txBody>
          <a:bodyPr anchor="ctr"/>
          <a:lstStyle>
            <a:lvl1pPr algn="l">
              <a:defRPr sz="2400" b="1" spc="-50" baseline="0">
                <a:solidFill>
                  <a:srgbClr val="0757B3"/>
                </a:solidFill>
                <a:latin typeface="Calibri" panose="020F0502020204030204" pitchFamily="34" charset="0"/>
                <a:cs typeface="Calibri" panose="020F0502020204030204" pitchFamily="34" charset="0"/>
              </a:defRPr>
            </a:lvl1pPr>
          </a:lstStyle>
          <a:p>
            <a:r>
              <a:rPr lang="en-US" dirty="0"/>
              <a:t>CLIENTS</a:t>
            </a:r>
          </a:p>
        </p:txBody>
      </p:sp>
      <p:sp>
        <p:nvSpPr>
          <p:cNvPr id="17" name="Picture Placeholder 16"/>
          <p:cNvSpPr>
            <a:spLocks noGrp="1"/>
          </p:cNvSpPr>
          <p:nvPr>
            <p:ph type="pic" sz="quarter" idx="10"/>
          </p:nvPr>
        </p:nvSpPr>
        <p:spPr>
          <a:xfrm>
            <a:off x="581025"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8" name="Picture Placeholder 16"/>
          <p:cNvSpPr>
            <a:spLocks noGrp="1"/>
          </p:cNvSpPr>
          <p:nvPr>
            <p:ph type="pic" sz="quarter" idx="11"/>
          </p:nvPr>
        </p:nvSpPr>
        <p:spPr>
          <a:xfrm>
            <a:off x="2074069"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19" name="Picture Placeholder 16"/>
          <p:cNvSpPr>
            <a:spLocks noGrp="1"/>
          </p:cNvSpPr>
          <p:nvPr>
            <p:ph type="pic" sz="quarter" idx="12"/>
          </p:nvPr>
        </p:nvSpPr>
        <p:spPr>
          <a:xfrm>
            <a:off x="3567113"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20" name="Picture Placeholder 16"/>
          <p:cNvSpPr>
            <a:spLocks noGrp="1"/>
          </p:cNvSpPr>
          <p:nvPr>
            <p:ph type="pic" sz="quarter" idx="13"/>
          </p:nvPr>
        </p:nvSpPr>
        <p:spPr>
          <a:xfrm>
            <a:off x="5060157"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4" name="Text Placeholder 63"/>
          <p:cNvSpPr>
            <a:spLocks noGrp="1"/>
          </p:cNvSpPr>
          <p:nvPr>
            <p:ph type="body" sz="quarter" idx="22" hasCustomPrompt="1"/>
          </p:nvPr>
        </p:nvSpPr>
        <p:spPr>
          <a:xfrm>
            <a:off x="457200" y="1080135"/>
            <a:ext cx="2895600" cy="2304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sp>
        <p:nvSpPr>
          <p:cNvPr id="65" name="Picture Placeholder 16"/>
          <p:cNvSpPr>
            <a:spLocks noGrp="1"/>
          </p:cNvSpPr>
          <p:nvPr>
            <p:ph type="pic" sz="quarter" idx="23"/>
          </p:nvPr>
        </p:nvSpPr>
        <p:spPr>
          <a:xfrm>
            <a:off x="6553200" y="1532572"/>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3" name="Picture Placeholder 16"/>
          <p:cNvSpPr>
            <a:spLocks noGrp="1"/>
          </p:cNvSpPr>
          <p:nvPr>
            <p:ph type="pic" sz="quarter" idx="29"/>
          </p:nvPr>
        </p:nvSpPr>
        <p:spPr>
          <a:xfrm>
            <a:off x="581025"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4" name="Picture Placeholder 16"/>
          <p:cNvSpPr>
            <a:spLocks noGrp="1"/>
          </p:cNvSpPr>
          <p:nvPr>
            <p:ph type="pic" sz="quarter" idx="30"/>
          </p:nvPr>
        </p:nvSpPr>
        <p:spPr>
          <a:xfrm>
            <a:off x="2093119"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5" name="Picture Placeholder 16"/>
          <p:cNvSpPr>
            <a:spLocks noGrp="1"/>
          </p:cNvSpPr>
          <p:nvPr>
            <p:ph type="pic" sz="quarter" idx="31"/>
          </p:nvPr>
        </p:nvSpPr>
        <p:spPr>
          <a:xfrm>
            <a:off x="3605213"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6" name="Picture Placeholder 16"/>
          <p:cNvSpPr>
            <a:spLocks noGrp="1"/>
          </p:cNvSpPr>
          <p:nvPr>
            <p:ph type="pic" sz="quarter" idx="32"/>
          </p:nvPr>
        </p:nvSpPr>
        <p:spPr>
          <a:xfrm>
            <a:off x="5117307"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49" name="Picture Placeholder 16"/>
          <p:cNvSpPr>
            <a:spLocks noGrp="1"/>
          </p:cNvSpPr>
          <p:nvPr>
            <p:ph type="pic" sz="quarter" idx="34"/>
          </p:nvPr>
        </p:nvSpPr>
        <p:spPr>
          <a:xfrm>
            <a:off x="6629400" y="266604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6" name="Picture Placeholder 16"/>
          <p:cNvSpPr>
            <a:spLocks noGrp="1"/>
          </p:cNvSpPr>
          <p:nvPr>
            <p:ph type="pic" sz="quarter" idx="41"/>
          </p:nvPr>
        </p:nvSpPr>
        <p:spPr>
          <a:xfrm>
            <a:off x="581025"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7" name="Picture Placeholder 16"/>
          <p:cNvSpPr>
            <a:spLocks noGrp="1"/>
          </p:cNvSpPr>
          <p:nvPr>
            <p:ph type="pic" sz="quarter" idx="42"/>
          </p:nvPr>
        </p:nvSpPr>
        <p:spPr>
          <a:xfrm>
            <a:off x="209311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8" name="Picture Placeholder 16"/>
          <p:cNvSpPr>
            <a:spLocks noGrp="1"/>
          </p:cNvSpPr>
          <p:nvPr>
            <p:ph type="pic" sz="quarter" idx="43"/>
          </p:nvPr>
        </p:nvSpPr>
        <p:spPr>
          <a:xfrm>
            <a:off x="3605213"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69" name="Picture Placeholder 16"/>
          <p:cNvSpPr>
            <a:spLocks noGrp="1"/>
          </p:cNvSpPr>
          <p:nvPr>
            <p:ph type="pic" sz="quarter" idx="44"/>
          </p:nvPr>
        </p:nvSpPr>
        <p:spPr>
          <a:xfrm>
            <a:off x="5117307"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grpSp>
        <p:nvGrpSpPr>
          <p:cNvPr id="11" name="Group 10"/>
          <p:cNvGrpSpPr/>
          <p:nvPr userDrawn="1"/>
        </p:nvGrpSpPr>
        <p:grpSpPr>
          <a:xfrm>
            <a:off x="533400" y="1413510"/>
            <a:ext cx="7315200" cy="2259013"/>
            <a:chOff x="533400" y="1314450"/>
            <a:chExt cx="6400800" cy="2259013"/>
          </a:xfrm>
        </p:grpSpPr>
        <p:cxnSp>
          <p:nvCxnSpPr>
            <p:cNvPr id="53" name="Straight Connector 52"/>
            <p:cNvCxnSpPr/>
            <p:nvPr userDrawn="1"/>
          </p:nvCxnSpPr>
          <p:spPr>
            <a:xfrm>
              <a:off x="533400" y="1314450"/>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33400" y="244792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533400" y="3571875"/>
              <a:ext cx="6400800" cy="1588"/>
            </a:xfrm>
            <a:prstGeom prst="line">
              <a:avLst/>
            </a:prstGeom>
            <a:ln>
              <a:solidFill>
                <a:srgbClr val="0757B3"/>
              </a:solidFill>
            </a:ln>
          </p:spPr>
          <p:style>
            <a:lnRef idx="1">
              <a:schemeClr val="accent1"/>
            </a:lnRef>
            <a:fillRef idx="0">
              <a:schemeClr val="accent1"/>
            </a:fillRef>
            <a:effectRef idx="0">
              <a:schemeClr val="accent1"/>
            </a:effectRef>
            <a:fontRef idx="minor">
              <a:schemeClr val="tx1"/>
            </a:fontRef>
          </p:style>
        </p:cxnSp>
      </p:grpSp>
      <p:sp>
        <p:nvSpPr>
          <p:cNvPr id="71" name="Picture Placeholder 16"/>
          <p:cNvSpPr>
            <a:spLocks noGrp="1"/>
          </p:cNvSpPr>
          <p:nvPr>
            <p:ph type="pic" sz="quarter" idx="45"/>
          </p:nvPr>
        </p:nvSpPr>
        <p:spPr>
          <a:xfrm>
            <a:off x="6629399" y="3789997"/>
            <a:ext cx="1114425" cy="557213"/>
          </a:xfrm>
          <a:prstGeom prst="rect">
            <a:avLst/>
          </a:prstGeom>
          <a:ln>
            <a:solidFill>
              <a:schemeClr val="bg1">
                <a:lumMod val="50000"/>
              </a:schemeClr>
            </a:solidFill>
          </a:ln>
        </p:spPr>
        <p:txBody>
          <a:bodyPr/>
          <a:lstStyle>
            <a:lvl1pPr>
              <a:buNone/>
              <a:defRPr sz="1400">
                <a:latin typeface="Calibri" panose="020F0502020204030204" pitchFamily="34" charset="0"/>
                <a:cs typeface="Calibri" panose="020F0502020204030204" pitchFamily="34" charset="0"/>
              </a:defRPr>
            </a:lvl1pPr>
          </a:lstStyle>
          <a:p>
            <a:endParaRPr lang="en-US" dirty="0"/>
          </a:p>
        </p:txBody>
      </p:sp>
      <p:sp>
        <p:nvSpPr>
          <p:cNvPr id="74" name="Text Placeholder 73"/>
          <p:cNvSpPr>
            <a:spLocks noGrp="1"/>
          </p:cNvSpPr>
          <p:nvPr>
            <p:ph type="body" sz="quarter" idx="46" hasCustomPrompt="1"/>
          </p:nvPr>
        </p:nvSpPr>
        <p:spPr>
          <a:xfrm>
            <a:off x="533400" y="223266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sz="1600" dirty="0"/>
              <a:t>Industry</a:t>
            </a:r>
          </a:p>
        </p:txBody>
      </p:sp>
      <p:sp>
        <p:nvSpPr>
          <p:cNvPr id="76" name="Text Placeholder 75"/>
          <p:cNvSpPr>
            <a:spLocks noGrp="1"/>
          </p:cNvSpPr>
          <p:nvPr>
            <p:ph type="body" sz="quarter" idx="47" hasCustomPrompt="1"/>
          </p:nvPr>
        </p:nvSpPr>
        <p:spPr>
          <a:xfrm>
            <a:off x="533400" y="3394710"/>
            <a:ext cx="2895600" cy="228600"/>
          </a:xfrm>
          <a:prstGeom prst="rect">
            <a:avLst/>
          </a:prstGeom>
        </p:spPr>
        <p:txBody>
          <a:bodyPr anchor="ctr"/>
          <a:lstStyle>
            <a:lvl1pPr>
              <a:buNone/>
              <a:defRPr sz="1600">
                <a:solidFill>
                  <a:schemeClr val="tx1">
                    <a:lumMod val="75000"/>
                    <a:lumOff val="25000"/>
                  </a:schemeClr>
                </a:solidFill>
                <a:latin typeface="Calibri" panose="020F0502020204030204" pitchFamily="34" charset="0"/>
                <a:cs typeface="Calibri" panose="020F0502020204030204" pitchFamily="34" charset="0"/>
              </a:defRPr>
            </a:lvl1pPr>
          </a:lstStyle>
          <a:p>
            <a:pPr lvl="0"/>
            <a:r>
              <a:rPr lang="en-US" dirty="0"/>
              <a:t>Industry</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4810"/>
            <a:ext cx="7924800" cy="360000"/>
          </a:xfrm>
          <a:prstGeom prst="rect">
            <a:avLst/>
          </a:prstGeom>
        </p:spPr>
        <p:txBody>
          <a:bodyPr anchor="ctr"/>
          <a:lstStyle>
            <a:lvl1pPr algn="l">
              <a:defRPr sz="2400" b="1" cap="all" baseline="0">
                <a:solidFill>
                  <a:srgbClr val="0757B3"/>
                </a:solidFill>
                <a:latin typeface="Calibri" panose="020F0502020204030204" pitchFamily="34" charset="0"/>
                <a:cs typeface="Calibri" panose="020F0502020204030204" pitchFamily="34" charset="0"/>
              </a:defRPr>
            </a:lvl1pPr>
          </a:lstStyle>
          <a:p>
            <a:r>
              <a:rPr lang="en-GB" dirty="0"/>
              <a:t>Meet Our Team Page</a:t>
            </a:r>
          </a:p>
        </p:txBody>
      </p:sp>
      <p:sp>
        <p:nvSpPr>
          <p:cNvPr id="3" name="Picture Placeholder 9"/>
          <p:cNvSpPr>
            <a:spLocks noGrp="1"/>
          </p:cNvSpPr>
          <p:nvPr>
            <p:ph type="pic" sz="quarter" idx="11"/>
          </p:nvPr>
        </p:nvSpPr>
        <p:spPr>
          <a:xfrm>
            <a:off x="83617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4" name="Picture Placeholder 9"/>
          <p:cNvSpPr>
            <a:spLocks noGrp="1"/>
          </p:cNvSpPr>
          <p:nvPr>
            <p:ph type="pic" sz="quarter" idx="12"/>
          </p:nvPr>
        </p:nvSpPr>
        <p:spPr>
          <a:xfrm>
            <a:off x="248003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5" name="Picture Placeholder 9"/>
          <p:cNvSpPr>
            <a:spLocks noGrp="1"/>
          </p:cNvSpPr>
          <p:nvPr>
            <p:ph type="pic" sz="quarter" idx="13"/>
          </p:nvPr>
        </p:nvSpPr>
        <p:spPr>
          <a:xfrm>
            <a:off x="412389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6" name="Picture Placeholder 9"/>
          <p:cNvSpPr>
            <a:spLocks noGrp="1"/>
          </p:cNvSpPr>
          <p:nvPr>
            <p:ph type="pic" sz="quarter" idx="14"/>
          </p:nvPr>
        </p:nvSpPr>
        <p:spPr>
          <a:xfrm>
            <a:off x="5767750"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7" name="Picture Placeholder 9"/>
          <p:cNvSpPr>
            <a:spLocks noGrp="1"/>
          </p:cNvSpPr>
          <p:nvPr>
            <p:ph type="pic" sz="quarter" idx="15"/>
          </p:nvPr>
        </p:nvSpPr>
        <p:spPr>
          <a:xfrm>
            <a:off x="7411611" y="1591678"/>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8" name="Picture Placeholder 9"/>
          <p:cNvSpPr>
            <a:spLocks noGrp="1"/>
          </p:cNvSpPr>
          <p:nvPr>
            <p:ph type="pic" sz="quarter" idx="16"/>
          </p:nvPr>
        </p:nvSpPr>
        <p:spPr>
          <a:xfrm>
            <a:off x="83617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dirty="0"/>
          </a:p>
        </p:txBody>
      </p:sp>
      <p:sp>
        <p:nvSpPr>
          <p:cNvPr id="9" name="Picture Placeholder 9"/>
          <p:cNvSpPr>
            <a:spLocks noGrp="1"/>
          </p:cNvSpPr>
          <p:nvPr>
            <p:ph type="pic" sz="quarter" idx="17"/>
          </p:nvPr>
        </p:nvSpPr>
        <p:spPr>
          <a:xfrm>
            <a:off x="248003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0" name="Picture Placeholder 9"/>
          <p:cNvSpPr>
            <a:spLocks noGrp="1"/>
          </p:cNvSpPr>
          <p:nvPr>
            <p:ph type="pic" sz="quarter" idx="18"/>
          </p:nvPr>
        </p:nvSpPr>
        <p:spPr>
          <a:xfrm>
            <a:off x="412389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1" name="Picture Placeholder 9"/>
          <p:cNvSpPr>
            <a:spLocks noGrp="1"/>
          </p:cNvSpPr>
          <p:nvPr>
            <p:ph type="pic" sz="quarter" idx="19"/>
          </p:nvPr>
        </p:nvSpPr>
        <p:spPr>
          <a:xfrm>
            <a:off x="5767750"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sp>
        <p:nvSpPr>
          <p:cNvPr id="12" name="Picture Placeholder 9"/>
          <p:cNvSpPr>
            <a:spLocks noGrp="1"/>
          </p:cNvSpPr>
          <p:nvPr>
            <p:ph type="pic" sz="quarter" idx="20"/>
          </p:nvPr>
        </p:nvSpPr>
        <p:spPr>
          <a:xfrm>
            <a:off x="7411611" y="3090931"/>
            <a:ext cx="895352" cy="895352"/>
          </a:xfrm>
          <a:prstGeom prst="ellipse">
            <a:avLst/>
          </a:prstGeom>
          <a:ln w="12700">
            <a:solidFill>
              <a:schemeClr val="bg1"/>
            </a:solidFill>
          </a:ln>
        </p:spPr>
        <p:txBody>
          <a:bodyPr/>
          <a:lstStyle>
            <a:lvl1pPr>
              <a:buClr>
                <a:srgbClr val="0757B3"/>
              </a:buClr>
              <a:defRPr sz="800">
                <a:solidFill>
                  <a:srgbClr val="0757B3"/>
                </a:solidFill>
                <a:latin typeface="Calibri" panose="020F0502020204030204" pitchFamily="34" charset="0"/>
                <a:cs typeface="Calibri" panose="020F050202020403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extLst>
      <p:ext uri="{BB962C8B-B14F-4D97-AF65-F5344CB8AC3E}">
        <p14:creationId xmlns:p14="http://schemas.microsoft.com/office/powerpoint/2010/main" val="552490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ing Only">
    <p:spTree>
      <p:nvGrpSpPr>
        <p:cNvPr id="1" name=""/>
        <p:cNvGrpSpPr/>
        <p:nvPr/>
      </p:nvGrpSpPr>
      <p:grpSpPr>
        <a:xfrm>
          <a:off x="0" y="0"/>
          <a:ext cx="0" cy="0"/>
          <a:chOff x="0" y="0"/>
          <a:chExt cx="0" cy="0"/>
        </a:xfrm>
      </p:grpSpPr>
      <p:sp>
        <p:nvSpPr>
          <p:cNvPr id="15" name="Title 11"/>
          <p:cNvSpPr>
            <a:spLocks noGrp="1"/>
          </p:cNvSpPr>
          <p:nvPr>
            <p:ph type="title" hasCustomPrompt="1"/>
          </p:nvPr>
        </p:nvSpPr>
        <p:spPr>
          <a:xfrm>
            <a:off x="457200" y="384810"/>
            <a:ext cx="8001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4968000"/>
          </a:xfrm>
          <a:prstGeom prst="rect">
            <a:avLst/>
          </a:prstGeom>
        </p:spPr>
        <p:txBody>
          <a:bodyPr/>
          <a:lstStyle>
            <a:lvl1pPr>
              <a:defRPr sz="1600">
                <a:latin typeface="Calibri" panose="020F0502020204030204" pitchFamily="34" charset="0"/>
                <a:cs typeface="Calibri" panose="020F0502020204030204" pitchFamily="34" charset="0"/>
              </a:defRPr>
            </a:lvl1pPr>
          </a:lstStyle>
          <a:p>
            <a:endParaRPr lang="en-GB" dirty="0"/>
          </a:p>
        </p:txBody>
      </p:sp>
      <p:sp>
        <p:nvSpPr>
          <p:cNvPr id="16" name="Title 15"/>
          <p:cNvSpPr>
            <a:spLocks noGrp="1"/>
          </p:cNvSpPr>
          <p:nvPr>
            <p:ph type="title" hasCustomPrompt="1"/>
          </p:nvPr>
        </p:nvSpPr>
        <p:spPr>
          <a:xfrm>
            <a:off x="0" y="1494000"/>
            <a:ext cx="4572000" cy="1980000"/>
          </a:xfrm>
          <a:prstGeom prst="rect">
            <a:avLst/>
          </a:prstGeom>
          <a:solidFill>
            <a:schemeClr val="bg1">
              <a:lumMod val="65000"/>
              <a:alpha val="90000"/>
            </a:schemeClr>
          </a:solidFill>
        </p:spPr>
        <p:txBody>
          <a:bodyPr anchor="ctr" anchorCtr="0"/>
          <a:lstStyle>
            <a:lvl1pPr marL="180975" indent="0" algn="l">
              <a:defRPr sz="2400" spc="-80" baseline="0">
                <a:solidFill>
                  <a:schemeClr val="bg1"/>
                </a:solidFill>
                <a:latin typeface="Trebuchet MS" panose="020B0603020202020204" pitchFamily="34" charset="0"/>
              </a:defRPr>
            </a:lvl1pPr>
          </a:lstStyle>
          <a:p>
            <a:r>
              <a:rPr lang="en-US" dirty="0"/>
              <a:t>Subsection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25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1600">
                <a:solidFill>
                  <a:srgbClr val="0757B3"/>
                </a:solidFill>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6138122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cxnSp>
        <p:nvCxnSpPr>
          <p:cNvPr id="3" name="Straight Connector 2"/>
          <p:cNvCxnSpPr/>
          <p:nvPr userDrawn="1"/>
        </p:nvCxnSpPr>
        <p:spPr>
          <a:xfrm>
            <a:off x="3409950" y="733425"/>
            <a:ext cx="2038350" cy="0"/>
          </a:xfrm>
          <a:prstGeom prst="line">
            <a:avLst/>
          </a:prstGeom>
          <a:ln w="25400">
            <a:solidFill>
              <a:srgbClr val="92A70E"/>
            </a:solidFill>
          </a:ln>
        </p:spPr>
        <p:style>
          <a:lnRef idx="1">
            <a:schemeClr val="accent6"/>
          </a:lnRef>
          <a:fillRef idx="0">
            <a:schemeClr val="accent6"/>
          </a:fillRef>
          <a:effectRef idx="0">
            <a:schemeClr val="accent6"/>
          </a:effectRef>
          <a:fontRef idx="minor">
            <a:schemeClr val="tx1"/>
          </a:fontRef>
        </p:style>
      </p:cxnSp>
      <p:sp>
        <p:nvSpPr>
          <p:cNvPr id="4" name="Rectangle 3"/>
          <p:cNvSpPr/>
          <p:nvPr userDrawn="1"/>
        </p:nvSpPr>
        <p:spPr>
          <a:xfrm>
            <a:off x="2715370" y="800100"/>
            <a:ext cx="3713261" cy="584775"/>
          </a:xfrm>
          <a:prstGeom prst="rect">
            <a:avLst/>
          </a:prstGeom>
        </p:spPr>
        <p:txBody>
          <a:bodyPr wrap="none">
            <a:spAutoFit/>
          </a:bodyPr>
          <a:lstStyle/>
          <a:p>
            <a:pPr algn="ctr"/>
            <a:r>
              <a:rPr lang="en-GB" sz="3200" b="1" dirty="0">
                <a:solidFill>
                  <a:schemeClr val="tx1">
                    <a:lumMod val="75000"/>
                    <a:lumOff val="25000"/>
                  </a:schemeClr>
                </a:solidFill>
                <a:latin typeface="Calibri" panose="020F0502020204030204" pitchFamily="34" charset="0"/>
                <a:cs typeface="Calibri" panose="020F0502020204030204" pitchFamily="34" charset="0"/>
              </a:rPr>
              <a:t>WELCOME </a:t>
            </a:r>
            <a:r>
              <a:rPr lang="en-GB" sz="3200" b="1" dirty="0">
                <a:solidFill>
                  <a:srgbClr val="92A70E"/>
                </a:solidFill>
                <a:latin typeface="Calibri" panose="020F0502020204030204" pitchFamily="34" charset="0"/>
                <a:cs typeface="Calibri" panose="020F0502020204030204" pitchFamily="34" charset="0"/>
              </a:rPr>
              <a:t>MESSAGE</a:t>
            </a:r>
          </a:p>
        </p:txBody>
      </p:sp>
      <p:sp>
        <p:nvSpPr>
          <p:cNvPr id="6" name="Picture Placeholder 5"/>
          <p:cNvSpPr>
            <a:spLocks noGrp="1"/>
          </p:cNvSpPr>
          <p:nvPr>
            <p:ph type="pic" sz="quarter" idx="10"/>
          </p:nvPr>
        </p:nvSpPr>
        <p:spPr>
          <a:xfrm>
            <a:off x="4191000" y="1885950"/>
            <a:ext cx="762000" cy="762000"/>
          </a:xfrm>
          <a:prstGeom prst="flowChartConnector">
            <a:avLst/>
          </a:prstGeom>
        </p:spPr>
        <p:txBody>
          <a:bodyPr/>
          <a:lstStyle>
            <a:lvl1pPr marL="0" indent="0">
              <a:buNone/>
              <a:defRPr sz="900"/>
            </a:lvl1pPr>
          </a:lstStyle>
          <a:p>
            <a:endParaRPr lang="en-GB" dirty="0"/>
          </a:p>
        </p:txBody>
      </p:sp>
      <p:sp>
        <p:nvSpPr>
          <p:cNvPr id="8" name="Text Placeholder 7"/>
          <p:cNvSpPr>
            <a:spLocks noGrp="1"/>
          </p:cNvSpPr>
          <p:nvPr>
            <p:ph type="body" sz="quarter" idx="11"/>
          </p:nvPr>
        </p:nvSpPr>
        <p:spPr>
          <a:xfrm>
            <a:off x="2628900" y="2876550"/>
            <a:ext cx="3886200" cy="381000"/>
          </a:xfrm>
          <a:prstGeom prst="rect">
            <a:avLst/>
          </a:prstGeom>
        </p:spPr>
        <p:txBody>
          <a:bodyPr/>
          <a:lstStyle>
            <a:lvl1pPr marL="0" indent="0" algn="ctr">
              <a:buNone/>
              <a:defRPr sz="180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endParaRPr lang="en-GB" dirty="0"/>
          </a:p>
        </p:txBody>
      </p:sp>
    </p:spTree>
    <p:extLst>
      <p:ext uri="{BB962C8B-B14F-4D97-AF65-F5344CB8AC3E}">
        <p14:creationId xmlns:p14="http://schemas.microsoft.com/office/powerpoint/2010/main" val="660974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8609" cy="5144378"/>
          </a:xfrm>
          <a:custGeom>
            <a:avLst/>
            <a:gdLst/>
            <a:ahLst/>
            <a:cxnLst/>
            <a:rect l="l" t="t" r="r" b="b"/>
            <a:pathLst>
              <a:path w="7560309" h="5328285">
                <a:moveTo>
                  <a:pt x="0" y="0"/>
                </a:moveTo>
                <a:lnTo>
                  <a:pt x="7560000" y="0"/>
                </a:lnTo>
                <a:lnTo>
                  <a:pt x="7560000" y="5328000"/>
                </a:lnTo>
                <a:lnTo>
                  <a:pt x="0" y="532800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9759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
        <p:nvSpPr>
          <p:cNvPr id="2" name="Holder 2"/>
          <p:cNvSpPr>
            <a:spLocks noGrp="1"/>
          </p:cNvSpPr>
          <p:nvPr>
            <p:ph type="title"/>
          </p:nvPr>
        </p:nvSpPr>
        <p:spPr/>
        <p:txBody>
          <a:bodyPr lIns="0" tIns="0" rIns="0" bIns="0"/>
          <a:lstStyle>
            <a:lvl1pPr>
              <a:defRPr sz="1880" b="1" i="0">
                <a:solidFill>
                  <a:srgbClr val="2B2A29"/>
                </a:solidFill>
                <a:latin typeface="Proxima Nova Lt"/>
                <a:cs typeface="Proxima Nova L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130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2950"/>
            <a:ext cx="78480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p:nvPr>
        </p:nvSpPr>
        <p:spPr>
          <a:xfrm>
            <a:off x="457200" y="819150"/>
            <a:ext cx="7848000" cy="38862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List Slid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23" name="Text Placeholder 22"/>
          <p:cNvSpPr>
            <a:spLocks noGrp="1"/>
          </p:cNvSpPr>
          <p:nvPr>
            <p:ph type="body" sz="quarter" idx="11" hasCustomPrompt="1"/>
          </p:nvPr>
        </p:nvSpPr>
        <p:spPr>
          <a:xfrm>
            <a:off x="457200" y="918210"/>
            <a:ext cx="7848600" cy="304800"/>
          </a:xfrm>
          <a:prstGeom prst="rect">
            <a:avLst/>
          </a:prstGeom>
        </p:spPr>
        <p:txBody>
          <a:bodyPr anchor="ctr"/>
          <a:lstStyle>
            <a:lvl1pPr marL="228600" indent="-228600">
              <a:buClr>
                <a:srgbClr val="0C5DAC"/>
              </a:buClr>
              <a:defRPr sz="1600">
                <a:solidFill>
                  <a:schemeClr val="tx1">
                    <a:lumMod val="85000"/>
                    <a:lumOff val="15000"/>
                  </a:schemeClr>
                </a:solidFill>
              </a:defRPr>
            </a:lvl1pPr>
            <a:lvl2pPr marL="0" indent="0">
              <a:buClr>
                <a:srgbClr val="0C5DAC"/>
              </a:buClr>
              <a:buFont typeface="Arial" pitchFamily="34" charset="0"/>
              <a:buNone/>
              <a:defRPr sz="2000" baseline="0">
                <a:solidFill>
                  <a:schemeClr val="tx1">
                    <a:lumMod val="85000"/>
                    <a:lumOff val="15000"/>
                  </a:schemeClr>
                </a:solidFill>
                <a:latin typeface="Calibri" panose="020F0502020204030204" pitchFamily="34" charset="0"/>
                <a:cs typeface="Calibri" panose="020F0502020204030204" pitchFamily="34" charset="0"/>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1"/>
            <a:r>
              <a:rPr lang="en-US" dirty="0"/>
              <a:t>Sub-Head</a:t>
            </a:r>
          </a:p>
        </p:txBody>
      </p:sp>
      <p:sp>
        <p:nvSpPr>
          <p:cNvPr id="7" name="Text Placeholder 22"/>
          <p:cNvSpPr>
            <a:spLocks noGrp="1"/>
          </p:cNvSpPr>
          <p:nvPr>
            <p:ph type="body" sz="quarter" idx="12"/>
          </p:nvPr>
        </p:nvSpPr>
        <p:spPr>
          <a:xfrm>
            <a:off x="457200" y="1375410"/>
            <a:ext cx="7848600" cy="2895600"/>
          </a:xfrm>
          <a:prstGeom prst="rect">
            <a:avLst/>
          </a:prstGeom>
        </p:spPr>
        <p:txBody>
          <a:bodyPr/>
          <a:lstStyle>
            <a:lvl1pPr marL="228600" indent="-228600">
              <a:spcBef>
                <a:spcPts val="600"/>
              </a:spcBef>
              <a:buClr>
                <a:srgbClr val="0C5DAC"/>
              </a:buClr>
              <a:buSzPct val="100000"/>
              <a:buFont typeface="Arial" panose="020B0604020202020204" pitchFamily="34" charset="0"/>
              <a:buChar char="•"/>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100000"/>
              <a:buFont typeface="Arial" panose="020B0604020202020204" pitchFamily="34" charset="0"/>
              <a:buChar char="•"/>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Clr>
                <a:srgbClr val="0C5DAC"/>
              </a:buClr>
              <a:buSzPct val="100000"/>
              <a:buFont typeface="Arial" panose="020B0604020202020204" pitchFamily="34" charset="0"/>
              <a:buChar char="•"/>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4" name="Text Placeholder 22"/>
          <p:cNvSpPr>
            <a:spLocks noGrp="1"/>
          </p:cNvSpPr>
          <p:nvPr>
            <p:ph type="body" sz="quarter" idx="12" hasCustomPrompt="1"/>
          </p:nvPr>
        </p:nvSpPr>
        <p:spPr>
          <a:xfrm>
            <a:off x="457200" y="918210"/>
            <a:ext cx="381000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6" name="Text Placeholder 22"/>
          <p:cNvSpPr>
            <a:spLocks noGrp="1"/>
          </p:cNvSpPr>
          <p:nvPr>
            <p:ph type="body" sz="quarter" idx="14"/>
          </p:nvPr>
        </p:nvSpPr>
        <p:spPr>
          <a:xfrm>
            <a:off x="457200" y="1375410"/>
            <a:ext cx="38100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22"/>
          <p:cNvSpPr>
            <a:spLocks noGrp="1"/>
          </p:cNvSpPr>
          <p:nvPr>
            <p:ph type="body" sz="quarter" idx="15"/>
          </p:nvPr>
        </p:nvSpPr>
        <p:spPr>
          <a:xfrm>
            <a:off x="4572000" y="1375410"/>
            <a:ext cx="3733800" cy="3048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6" hasCustomPrompt="1"/>
          </p:nvPr>
        </p:nvSpPr>
        <p:spPr>
          <a:xfrm>
            <a:off x="4572000" y="918210"/>
            <a:ext cx="3733800" cy="304800"/>
          </a:xfrm>
          <a:prstGeom prst="rect">
            <a:avLst/>
          </a:prstGeom>
        </p:spPr>
        <p:txBody>
          <a:bodyPr anchor="ctr"/>
          <a:lstStyle>
            <a:lvl1pPr marL="228600" marR="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marL="228600" marR="0" lvl="0" indent="-228600" algn="l" defTabSz="914400" rtl="0" eaLnBrk="1" fontAlgn="auto" latinLnBrk="0" hangingPunct="1">
              <a:lnSpc>
                <a:spcPct val="100000"/>
              </a:lnSpc>
              <a:spcBef>
                <a:spcPct val="20000"/>
              </a:spcBef>
              <a:spcAft>
                <a:spcPts val="0"/>
              </a:spcAft>
              <a:buClr>
                <a:srgbClr val="0C5DAC"/>
              </a:buClr>
              <a:buSzTx/>
              <a:buFont typeface="Arial" pitchFamily="34" charset="0"/>
              <a:buNone/>
              <a:tabLst/>
              <a:defRPr/>
            </a:pPr>
            <a:r>
              <a:rPr lang="en-US" dirty="0"/>
              <a:t>Sub-Head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5600" y="136582"/>
            <a:ext cx="459241" cy="4572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36576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22"/>
          <p:cNvSpPr>
            <a:spLocks noGrp="1"/>
          </p:cNvSpPr>
          <p:nvPr>
            <p:ph type="body" sz="quarter" idx="15"/>
          </p:nvPr>
        </p:nvSpPr>
        <p:spPr>
          <a:xfrm>
            <a:off x="4572000" y="918210"/>
            <a:ext cx="3733800" cy="3429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385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918210"/>
            <a:ext cx="2286000" cy="3581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mparision Layout">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0978"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16" name="Text Placeholder 22"/>
          <p:cNvSpPr>
            <a:spLocks noGrp="1"/>
          </p:cNvSpPr>
          <p:nvPr>
            <p:ph type="body" sz="quarter" idx="14"/>
          </p:nvPr>
        </p:nvSpPr>
        <p:spPr>
          <a:xfrm>
            <a:off x="457200" y="1375410"/>
            <a:ext cx="2293620"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22"/>
          <p:cNvSpPr>
            <a:spLocks noGrp="1"/>
          </p:cNvSpPr>
          <p:nvPr>
            <p:ph type="body" sz="quarter" idx="15"/>
          </p:nvPr>
        </p:nvSpPr>
        <p:spPr>
          <a:xfrm>
            <a:off x="3242310" y="1375410"/>
            <a:ext cx="228599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 Placeholder 22"/>
          <p:cNvSpPr>
            <a:spLocks noGrp="1"/>
          </p:cNvSpPr>
          <p:nvPr>
            <p:ph type="body" sz="quarter" idx="16"/>
          </p:nvPr>
        </p:nvSpPr>
        <p:spPr>
          <a:xfrm>
            <a:off x="6019800" y="1375410"/>
            <a:ext cx="2278379" cy="32004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22"/>
          <p:cNvSpPr>
            <a:spLocks noGrp="1"/>
          </p:cNvSpPr>
          <p:nvPr>
            <p:ph type="body" sz="quarter" idx="17" hasCustomPrompt="1"/>
          </p:nvPr>
        </p:nvSpPr>
        <p:spPr>
          <a:xfrm>
            <a:off x="457200" y="918210"/>
            <a:ext cx="2293620"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17" name="Text Placeholder 22"/>
          <p:cNvSpPr>
            <a:spLocks noGrp="1"/>
          </p:cNvSpPr>
          <p:nvPr>
            <p:ph type="body" sz="quarter" idx="18" hasCustomPrompt="1"/>
          </p:nvPr>
        </p:nvSpPr>
        <p:spPr>
          <a:xfrm>
            <a:off x="3242310" y="918210"/>
            <a:ext cx="228599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sp>
        <p:nvSpPr>
          <p:cNvPr id="20" name="Text Placeholder 22"/>
          <p:cNvSpPr>
            <a:spLocks noGrp="1"/>
          </p:cNvSpPr>
          <p:nvPr>
            <p:ph type="body" sz="quarter" idx="19" hasCustomPrompt="1"/>
          </p:nvPr>
        </p:nvSpPr>
        <p:spPr>
          <a:xfrm>
            <a:off x="6019800" y="918210"/>
            <a:ext cx="2278379" cy="304800"/>
          </a:xfrm>
          <a:prstGeom prst="rect">
            <a:avLst/>
          </a:prstGeom>
        </p:spPr>
        <p:txBody>
          <a:bodyPr anchor="ctr"/>
          <a:lstStyle>
            <a:lvl1pPr marL="228600" indent="-228600">
              <a:buClr>
                <a:srgbClr val="0C5DAC"/>
              </a:buClr>
              <a:buNone/>
              <a:defRPr sz="20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buClr>
                <a:srgbClr val="0C5DAC"/>
              </a:buClr>
              <a:buFont typeface="Arial" pitchFamily="34" charset="0"/>
              <a:buChar char="•"/>
              <a:defRPr sz="1800">
                <a:solidFill>
                  <a:schemeClr val="tx1">
                    <a:lumMod val="85000"/>
                    <a:lumOff val="15000"/>
                  </a:schemeClr>
                </a:solidFill>
              </a:defRPr>
            </a:lvl2pPr>
            <a:lvl3pPr marL="685800">
              <a:buFont typeface="Arial" pitchFamily="34" charset="0"/>
              <a:buChar char="•"/>
              <a:defRPr sz="1600">
                <a:solidFill>
                  <a:schemeClr val="tx1">
                    <a:lumMod val="85000"/>
                    <a:lumOff val="15000"/>
                  </a:schemeClr>
                </a:solidFill>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Sub-Head</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ent with Small Image">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4810"/>
            <a:ext cx="7848600" cy="360000"/>
          </a:xfrm>
          <a:prstGeom prst="rect">
            <a:avLst/>
          </a:prstGeom>
        </p:spPr>
        <p:txBody>
          <a:bodyPr anchor="ctr"/>
          <a:lstStyle>
            <a:lvl1pPr algn="l">
              <a:defRPr sz="2400" b="1" spc="-80" baseline="0">
                <a:solidFill>
                  <a:srgbClr val="0757B3"/>
                </a:solidFill>
                <a:latin typeface="Calibri" panose="020F0502020204030204" pitchFamily="34" charset="0"/>
                <a:cs typeface="Calibri" panose="020F0502020204030204" pitchFamily="34" charset="0"/>
              </a:defRPr>
            </a:lvl1pPr>
          </a:lstStyle>
          <a:p>
            <a:r>
              <a:rPr lang="en-US" dirty="0"/>
              <a:t>HEADING </a:t>
            </a:r>
          </a:p>
        </p:txBody>
      </p:sp>
      <p:sp>
        <p:nvSpPr>
          <p:cNvPr id="9" name="Picture Placeholder 8"/>
          <p:cNvSpPr>
            <a:spLocks noGrp="1"/>
          </p:cNvSpPr>
          <p:nvPr>
            <p:ph type="pic" sz="quarter" idx="11"/>
          </p:nvPr>
        </p:nvSpPr>
        <p:spPr>
          <a:xfrm>
            <a:off x="4800600" y="918210"/>
            <a:ext cx="3505200" cy="3505200"/>
          </a:xfrm>
          <a:prstGeom prst="rect">
            <a:avLst/>
          </a:prstGeom>
        </p:spPr>
        <p:txBody>
          <a:bodyPr/>
          <a:lstStyle>
            <a:lvl1pPr>
              <a:buNone/>
              <a:defRPr sz="2000">
                <a:latin typeface="Calibri" panose="020F0502020204030204" pitchFamily="34" charset="0"/>
                <a:cs typeface="Calibri" panose="020F0502020204030204" pitchFamily="34" charset="0"/>
              </a:defRPr>
            </a:lvl1pPr>
          </a:lstStyle>
          <a:p>
            <a:endParaRPr lang="en-US" dirty="0"/>
          </a:p>
        </p:txBody>
      </p:sp>
      <p:sp>
        <p:nvSpPr>
          <p:cNvPr id="14" name="Text Placeholder 22"/>
          <p:cNvSpPr>
            <a:spLocks noGrp="1"/>
          </p:cNvSpPr>
          <p:nvPr>
            <p:ph type="body" sz="quarter" idx="12"/>
          </p:nvPr>
        </p:nvSpPr>
        <p:spPr>
          <a:xfrm>
            <a:off x="457200" y="918210"/>
            <a:ext cx="4114800" cy="3496000"/>
          </a:xfrm>
          <a:prstGeom prst="rect">
            <a:avLst/>
          </a:prstGeom>
        </p:spPr>
        <p:txBody>
          <a:bodyPr/>
          <a:lstStyle>
            <a:lvl1pPr marL="228600" indent="-228600">
              <a:spcBef>
                <a:spcPts val="600"/>
              </a:spcBef>
              <a:buClr>
                <a:srgbClr val="0C5DAC"/>
              </a:buClr>
              <a:buSzPct val="65000"/>
              <a:buFontTx/>
              <a:buBlip>
                <a:blip r:embed="rId2"/>
              </a:buBlip>
              <a:defRPr sz="1800">
                <a:solidFill>
                  <a:schemeClr val="tx1">
                    <a:lumMod val="85000"/>
                    <a:lumOff val="15000"/>
                  </a:schemeClr>
                </a:solidFill>
                <a:latin typeface="Calibri" panose="020F0502020204030204" pitchFamily="34" charset="0"/>
                <a:cs typeface="Calibri" panose="020F0502020204030204" pitchFamily="34" charset="0"/>
              </a:defRPr>
            </a:lvl1pPr>
            <a:lvl2pPr marL="457200" indent="-228600">
              <a:spcBef>
                <a:spcPts val="600"/>
              </a:spcBef>
              <a:buClr>
                <a:srgbClr val="0C5DAC"/>
              </a:buClr>
              <a:buSzPct val="65000"/>
              <a:buFontTx/>
              <a:buBlip>
                <a:blip r:embed="rId2"/>
              </a:buBlip>
              <a:defRPr sz="1600">
                <a:solidFill>
                  <a:schemeClr val="tx1">
                    <a:lumMod val="85000"/>
                    <a:lumOff val="15000"/>
                  </a:schemeClr>
                </a:solidFill>
                <a:latin typeface="Calibri" panose="020F0502020204030204" pitchFamily="34" charset="0"/>
                <a:cs typeface="Calibri" panose="020F0502020204030204" pitchFamily="34" charset="0"/>
              </a:defRPr>
            </a:lvl2pPr>
            <a:lvl3pPr marL="685800" indent="-228600">
              <a:spcBef>
                <a:spcPts val="600"/>
              </a:spcBef>
              <a:buSzPct val="65000"/>
              <a:buFontTx/>
              <a:buBlip>
                <a:blip r:embed="rId2"/>
              </a:buBlip>
              <a:defRPr sz="1400">
                <a:solidFill>
                  <a:schemeClr val="tx1">
                    <a:lumMod val="85000"/>
                    <a:lumOff val="15000"/>
                  </a:schemeClr>
                </a:solidFill>
                <a:latin typeface="Calibri" panose="020F0502020204030204" pitchFamily="34" charset="0"/>
                <a:cs typeface="Calibri" panose="020F0502020204030204" pitchFamily="34" charset="0"/>
              </a:defRPr>
            </a:lvl3pPr>
            <a:lvl4pPr>
              <a:defRPr>
                <a:solidFill>
                  <a:schemeClr val="tx1">
                    <a:lumMod val="85000"/>
                    <a:lumOff val="15000"/>
                  </a:schemeClr>
                </a:solidFill>
              </a:defRPr>
            </a:lvl4pPr>
            <a:lvl5pPr>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58200" y="136582"/>
            <a:ext cx="459241"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774B9340-7FC7-462A-9EEF-906C5762F51A}"/>
              </a:ext>
            </a:extLst>
          </p:cNvPr>
          <p:cNvSpPr/>
          <p:nvPr userDrawn="1"/>
        </p:nvSpPr>
        <p:spPr>
          <a:xfrm>
            <a:off x="1" y="5059256"/>
            <a:ext cx="9148609" cy="85113"/>
          </a:xfrm>
          <a:custGeom>
            <a:avLst/>
            <a:gdLst/>
            <a:ahLst/>
            <a:cxnLst/>
            <a:rect l="l" t="t" r="r" b="b"/>
            <a:pathLst>
              <a:path w="7560309" h="88264">
                <a:moveTo>
                  <a:pt x="0" y="0"/>
                </a:moveTo>
                <a:lnTo>
                  <a:pt x="7560000" y="0"/>
                </a:lnTo>
                <a:lnTo>
                  <a:pt x="7560000" y="87990"/>
                </a:lnTo>
                <a:lnTo>
                  <a:pt x="0" y="87990"/>
                </a:lnTo>
                <a:lnTo>
                  <a:pt x="0" y="0"/>
                </a:lnTo>
                <a:close/>
              </a:path>
            </a:pathLst>
          </a:custGeom>
          <a:solidFill>
            <a:srgbClr val="C64F51"/>
          </a:solidFill>
        </p:spPr>
        <p:txBody>
          <a:bodyPr wrap="square" lIns="0" tIns="0" rIns="0" bIns="0" rtlCol="0"/>
          <a:lstStyle/>
          <a:p>
            <a:endParaRPr sz="1736"/>
          </a:p>
        </p:txBody>
      </p:sp>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78" r:id="rId4"/>
    <p:sldLayoutId id="2147483663" r:id="rId5"/>
    <p:sldLayoutId id="2147483668" r:id="rId6"/>
    <p:sldLayoutId id="2147483670" r:id="rId7"/>
    <p:sldLayoutId id="2147483671" r:id="rId8"/>
    <p:sldLayoutId id="2147483667" r:id="rId9"/>
    <p:sldLayoutId id="2147483669" r:id="rId10"/>
    <p:sldLayoutId id="2147483666" r:id="rId11"/>
    <p:sldLayoutId id="2147483673" r:id="rId12"/>
    <p:sldLayoutId id="2147483674" r:id="rId13"/>
    <p:sldLayoutId id="2147483665" r:id="rId14"/>
    <p:sldLayoutId id="2147483675" r:id="rId15"/>
    <p:sldLayoutId id="2147483680" r:id="rId16"/>
    <p:sldLayoutId id="2147483686" r:id="rId17"/>
    <p:sldLayoutId id="2147483679" r:id="rId18"/>
    <p:sldLayoutId id="2147483676" r:id="rId19"/>
    <p:sldLayoutId id="2147483684" r:id="rId20"/>
    <p:sldLayoutId id="2147483683" r:id="rId21"/>
    <p:sldLayoutId id="2147483685" r:id="rId22"/>
    <p:sldLayoutId id="2147483687" r:id="rId23"/>
    <p:sldLayoutId id="2147483688" r:id="rId2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emf"/><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7827" y="3501617"/>
            <a:ext cx="1468347" cy="279490"/>
          </a:xfrm>
          <a:prstGeom prst="rect">
            <a:avLst/>
          </a:prstGeom>
        </p:spPr>
        <p:txBody>
          <a:bodyPr vert="horz" wrap="square" lIns="0" tIns="12246" rIns="0" bIns="0" rtlCol="0">
            <a:spAutoFit/>
          </a:bodyPr>
          <a:lstStyle/>
          <a:p>
            <a:pPr marL="12247" algn="ctr">
              <a:spcBef>
                <a:spcPts val="96"/>
              </a:spcBef>
            </a:pPr>
            <a:r>
              <a:rPr sz="1736" dirty="0">
                <a:solidFill>
                  <a:srgbClr val="FFFFFF"/>
                </a:solidFill>
                <a:latin typeface="Garamond" panose="02020404030301010803" pitchFamily="18" charset="0"/>
                <a:cs typeface="Proxima Nova Lt"/>
              </a:rPr>
              <a:t>Expect</a:t>
            </a:r>
            <a:r>
              <a:rPr sz="1736" spc="-82" dirty="0">
                <a:solidFill>
                  <a:srgbClr val="FFFFFF"/>
                </a:solidFill>
                <a:latin typeface="Garamond" panose="02020404030301010803" pitchFamily="18" charset="0"/>
                <a:cs typeface="Proxima Nova Lt"/>
              </a:rPr>
              <a:t> </a:t>
            </a:r>
            <a:r>
              <a:rPr sz="1736" dirty="0">
                <a:solidFill>
                  <a:srgbClr val="FFFFFF"/>
                </a:solidFill>
                <a:latin typeface="Garamond" panose="02020404030301010803" pitchFamily="18" charset="0"/>
                <a:cs typeface="Proxima Nova Lt"/>
              </a:rPr>
              <a:t>Beyond</a:t>
            </a:r>
            <a:endParaRPr sz="1736">
              <a:latin typeface="Garamond" panose="02020404030301010803" pitchFamily="18" charset="0"/>
              <a:cs typeface="Proxima Nova L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103" y="2090949"/>
            <a:ext cx="969794" cy="961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rcRect t="48" b="48"/>
          <a:stretch>
            <a:fillRect/>
          </a:stretch>
        </p:blipFill>
        <p:spPr>
          <a:xfrm>
            <a:off x="0" y="0"/>
            <a:ext cx="9144000" cy="5065200"/>
          </a:xfrm>
        </p:spPr>
      </p:pic>
      <p:sp>
        <p:nvSpPr>
          <p:cNvPr id="3" name="Title 2"/>
          <p:cNvSpPr>
            <a:spLocks noGrp="1"/>
          </p:cNvSpPr>
          <p:nvPr>
            <p:ph type="title"/>
          </p:nvPr>
        </p:nvSpPr>
        <p:spPr/>
        <p:txBody>
          <a:bodyPr anchor="t"/>
          <a:lstStyle/>
          <a:p>
            <a:pPr algn="l"/>
            <a:br>
              <a:rPr lang="en-GB" dirty="0"/>
            </a:br>
            <a:r>
              <a:rPr lang="en-GB" dirty="0"/>
              <a:t> </a:t>
            </a:r>
            <a:br>
              <a:rPr lang="en-GB" dirty="0"/>
            </a:br>
            <a:r>
              <a:rPr lang="en-US" b="1" cap="all" spc="50" dirty="0"/>
              <a:t>industries Focus</a:t>
            </a:r>
            <a:br>
              <a:rPr lang="en-GB" dirty="0"/>
            </a:br>
            <a:endParaRPr lang="en-GB" b="1" dirty="0"/>
          </a:p>
        </p:txBody>
      </p:sp>
    </p:spTree>
    <p:extLst>
      <p:ext uri="{BB962C8B-B14F-4D97-AF65-F5344CB8AC3E}">
        <p14:creationId xmlns:p14="http://schemas.microsoft.com/office/powerpoint/2010/main" val="158574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INDUSTRIES FOCUS</a:t>
            </a:r>
          </a:p>
        </p:txBody>
      </p:sp>
      <p:sp>
        <p:nvSpPr>
          <p:cNvPr id="4" name="Rectangle 3"/>
          <p:cNvSpPr/>
          <p:nvPr/>
        </p:nvSpPr>
        <p:spPr>
          <a:xfrm>
            <a:off x="7461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5" name="Rectangle 4"/>
          <p:cNvSpPr/>
          <p:nvPr/>
        </p:nvSpPr>
        <p:spPr>
          <a:xfrm>
            <a:off x="4653718"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6" name="Rectangle 5"/>
          <p:cNvSpPr/>
          <p:nvPr/>
        </p:nvSpPr>
        <p:spPr>
          <a:xfrm>
            <a:off x="3258292"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7" name="Rectangle 6"/>
          <p:cNvSpPr/>
          <p:nvPr/>
        </p:nvSpPr>
        <p:spPr>
          <a:xfrm>
            <a:off x="458866"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8" name="Rectangle 7"/>
          <p:cNvSpPr/>
          <p:nvPr/>
        </p:nvSpPr>
        <p:spPr>
          <a:xfrm>
            <a:off x="1862866" y="2617017"/>
            <a:ext cx="1404000" cy="55889"/>
          </a:xfrm>
          <a:prstGeom prst="rect">
            <a:avLst/>
          </a:prstGeom>
          <a:solidFill>
            <a:srgbClr val="11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9" name="Rectangle 8"/>
          <p:cNvSpPr/>
          <p:nvPr/>
        </p:nvSpPr>
        <p:spPr>
          <a:xfrm>
            <a:off x="6057718" y="2617017"/>
            <a:ext cx="1404000" cy="55889"/>
          </a:xfrm>
          <a:prstGeom prst="rect">
            <a:avLst/>
          </a:prstGeom>
          <a:solidFill>
            <a:srgbClr val="92A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3" name="Group 2"/>
          <p:cNvGrpSpPr/>
          <p:nvPr/>
        </p:nvGrpSpPr>
        <p:grpSpPr>
          <a:xfrm>
            <a:off x="545449" y="1783827"/>
            <a:ext cx="1230835" cy="1712185"/>
            <a:chOff x="545449" y="1783827"/>
            <a:chExt cx="1230835" cy="1712185"/>
          </a:xfrm>
        </p:grpSpPr>
        <p:grpSp>
          <p:nvGrpSpPr>
            <p:cNvPr id="10" name="Group 9"/>
            <p:cNvGrpSpPr/>
            <p:nvPr/>
          </p:nvGrpSpPr>
          <p:grpSpPr>
            <a:xfrm>
              <a:off x="545449" y="2609242"/>
              <a:ext cx="1230835" cy="886770"/>
              <a:chOff x="567533" y="2879942"/>
              <a:chExt cx="1230835" cy="886770"/>
            </a:xfrm>
          </p:grpSpPr>
          <p:sp>
            <p:nvSpPr>
              <p:cNvPr id="11" name="Oval 10"/>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67533" y="3174693"/>
                <a:ext cx="1230835" cy="592019"/>
                <a:chOff x="584202" y="3150883"/>
                <a:chExt cx="1230835" cy="592019"/>
              </a:xfrm>
            </p:grpSpPr>
            <p:grpSp>
              <p:nvGrpSpPr>
                <p:cNvPr id="14" name="Group 13"/>
                <p:cNvGrpSpPr/>
                <p:nvPr/>
              </p:nvGrpSpPr>
              <p:grpSpPr>
                <a:xfrm>
                  <a:off x="584202" y="3238902"/>
                  <a:ext cx="1230835" cy="504000"/>
                  <a:chOff x="575950" y="3669740"/>
                  <a:chExt cx="1230835" cy="504000"/>
                </a:xfrm>
              </p:grpSpPr>
              <p:grpSp>
                <p:nvGrpSpPr>
                  <p:cNvPr id="16" name="Group 15"/>
                  <p:cNvGrpSpPr/>
                  <p:nvPr/>
                </p:nvGrpSpPr>
                <p:grpSpPr>
                  <a:xfrm>
                    <a:off x="575950" y="3669740"/>
                    <a:ext cx="1230835" cy="504000"/>
                    <a:chOff x="583007" y="2193432"/>
                    <a:chExt cx="1230835" cy="504000"/>
                  </a:xfrm>
                </p:grpSpPr>
                <p:sp>
                  <p:nvSpPr>
                    <p:cNvPr id="18" name="Rectangle 17"/>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Textile</a:t>
                      </a:r>
                    </a:p>
                  </p:txBody>
                </p:sp>
                <p:sp>
                  <p:nvSpPr>
                    <p:cNvPr id="19" name="Oval 18"/>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69" y="3759276"/>
                    <a:ext cx="305271" cy="301118"/>
                  </a:xfrm>
                  <a:prstGeom prst="rect">
                    <a:avLst/>
                  </a:prstGeom>
                </p:spPr>
              </p:pic>
            </p:grpSp>
            <p:sp>
              <p:nvSpPr>
                <p:cNvPr id="15" name="Isosceles Triangle 14"/>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0" name="Group 19"/>
            <p:cNvGrpSpPr/>
            <p:nvPr/>
          </p:nvGrpSpPr>
          <p:grpSpPr>
            <a:xfrm>
              <a:off x="545504" y="1783827"/>
              <a:ext cx="1230724" cy="896853"/>
              <a:chOff x="530945" y="2054527"/>
              <a:chExt cx="1230724" cy="896853"/>
            </a:xfrm>
          </p:grpSpPr>
          <p:grpSp>
            <p:nvGrpSpPr>
              <p:cNvPr id="21" name="Group 20"/>
              <p:cNvGrpSpPr/>
              <p:nvPr/>
            </p:nvGrpSpPr>
            <p:grpSpPr>
              <a:xfrm>
                <a:off x="530945" y="2054527"/>
                <a:ext cx="1230724" cy="896853"/>
                <a:chOff x="530945" y="2054527"/>
                <a:chExt cx="1230724" cy="896853"/>
              </a:xfrm>
            </p:grpSpPr>
            <p:sp>
              <p:nvSpPr>
                <p:cNvPr id="23" name="Oval 22"/>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30945" y="2054527"/>
                  <a:ext cx="1230724" cy="601207"/>
                  <a:chOff x="543645" y="2181527"/>
                  <a:chExt cx="1230724" cy="601207"/>
                </a:xfrm>
              </p:grpSpPr>
              <p:grpSp>
                <p:nvGrpSpPr>
                  <p:cNvPr id="26" name="Group 25"/>
                  <p:cNvGrpSpPr/>
                  <p:nvPr/>
                </p:nvGrpSpPr>
                <p:grpSpPr>
                  <a:xfrm>
                    <a:off x="543645" y="2181527"/>
                    <a:ext cx="1230724" cy="504000"/>
                    <a:chOff x="252283" y="2181527"/>
                    <a:chExt cx="1230724" cy="504000"/>
                  </a:xfrm>
                </p:grpSpPr>
                <p:sp>
                  <p:nvSpPr>
                    <p:cNvPr id="28" name="Rectangle 27"/>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Proxi nova"/>
                        </a:rPr>
                        <a:t>Automotive</a:t>
                      </a:r>
                    </a:p>
                  </p:txBody>
                </p:sp>
                <p:sp>
                  <p:nvSpPr>
                    <p:cNvPr id="29" name="Oval 28"/>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Isosceles Triangle 26"/>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57" y="2230271"/>
                <a:ext cx="297522" cy="152511"/>
              </a:xfrm>
              <a:prstGeom prst="rect">
                <a:avLst/>
              </a:prstGeom>
            </p:spPr>
          </p:pic>
        </p:grpSp>
      </p:grpSp>
      <p:grpSp>
        <p:nvGrpSpPr>
          <p:cNvPr id="126" name="Group 125"/>
          <p:cNvGrpSpPr/>
          <p:nvPr/>
        </p:nvGrpSpPr>
        <p:grpSpPr>
          <a:xfrm>
            <a:off x="3344874" y="1783827"/>
            <a:ext cx="1230835" cy="1712185"/>
            <a:chOff x="3344874" y="1783827"/>
            <a:chExt cx="1230835" cy="1712185"/>
          </a:xfrm>
        </p:grpSpPr>
        <p:grpSp>
          <p:nvGrpSpPr>
            <p:cNvPr id="39" name="Group 38"/>
            <p:cNvGrpSpPr/>
            <p:nvPr/>
          </p:nvGrpSpPr>
          <p:grpSpPr>
            <a:xfrm>
              <a:off x="3344929" y="1783827"/>
              <a:ext cx="1230724" cy="896853"/>
              <a:chOff x="3344929" y="2054527"/>
              <a:chExt cx="1230724" cy="896853"/>
            </a:xfrm>
          </p:grpSpPr>
          <p:grpSp>
            <p:nvGrpSpPr>
              <p:cNvPr id="40" name="Group 39"/>
              <p:cNvGrpSpPr/>
              <p:nvPr/>
            </p:nvGrpSpPr>
            <p:grpSpPr>
              <a:xfrm>
                <a:off x="3344929" y="2054527"/>
                <a:ext cx="1230724" cy="896853"/>
                <a:chOff x="530945" y="2054527"/>
                <a:chExt cx="1230724" cy="896853"/>
              </a:xfrm>
            </p:grpSpPr>
            <p:sp>
              <p:nvSpPr>
                <p:cNvPr id="42" name="Oval 4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0945" y="2054527"/>
                  <a:ext cx="1230724" cy="601207"/>
                  <a:chOff x="543645" y="2181527"/>
                  <a:chExt cx="1230724" cy="601207"/>
                </a:xfrm>
              </p:grpSpPr>
              <p:grpSp>
                <p:nvGrpSpPr>
                  <p:cNvPr id="45" name="Group 44"/>
                  <p:cNvGrpSpPr/>
                  <p:nvPr/>
                </p:nvGrpSpPr>
                <p:grpSpPr>
                  <a:xfrm>
                    <a:off x="543645" y="2181527"/>
                    <a:ext cx="1230724" cy="504000"/>
                    <a:chOff x="252283" y="2181527"/>
                    <a:chExt cx="1230724" cy="504000"/>
                  </a:xfrm>
                </p:grpSpPr>
                <p:sp>
                  <p:nvSpPr>
                    <p:cNvPr id="47" name="Rectangle 46"/>
                    <p:cNvSpPr/>
                    <p:nvPr/>
                  </p:nvSpPr>
                  <p:spPr>
                    <a:xfrm>
                      <a:off x="583007" y="2181527"/>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High-tech Electronics</a:t>
                      </a:r>
                    </a:p>
                  </p:txBody>
                </p:sp>
                <p:sp>
                  <p:nvSpPr>
                    <p:cNvPr id="48" name="Oval 47"/>
                    <p:cNvSpPr/>
                    <p:nvPr/>
                  </p:nvSpPr>
                  <p:spPr>
                    <a:xfrm>
                      <a:off x="252283" y="2235103"/>
                      <a:ext cx="402152" cy="402152"/>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Isosceles Triangle 45"/>
                  <p:cNvSpPr/>
                  <p:nvPr/>
                </p:nvSpPr>
                <p:spPr>
                  <a:xfrm rot="10800000">
                    <a:off x="1573783" y="2695311"/>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9576" y="2225018"/>
                <a:ext cx="184580" cy="184578"/>
              </a:xfrm>
              <a:prstGeom prst="rect">
                <a:avLst/>
              </a:prstGeom>
            </p:spPr>
          </p:pic>
        </p:grpSp>
        <p:grpSp>
          <p:nvGrpSpPr>
            <p:cNvPr id="59" name="Group 58"/>
            <p:cNvGrpSpPr/>
            <p:nvPr/>
          </p:nvGrpSpPr>
          <p:grpSpPr>
            <a:xfrm>
              <a:off x="3344874" y="2609242"/>
              <a:ext cx="1230835" cy="886770"/>
              <a:chOff x="3344874" y="2879942"/>
              <a:chExt cx="1230835" cy="886770"/>
            </a:xfrm>
          </p:grpSpPr>
          <p:grpSp>
            <p:nvGrpSpPr>
              <p:cNvPr id="60" name="Group 59"/>
              <p:cNvGrpSpPr/>
              <p:nvPr/>
            </p:nvGrpSpPr>
            <p:grpSpPr>
              <a:xfrm>
                <a:off x="3344874" y="2879942"/>
                <a:ext cx="1230835" cy="886770"/>
                <a:chOff x="567533" y="2879942"/>
                <a:chExt cx="1230835" cy="886770"/>
              </a:xfrm>
            </p:grpSpPr>
            <p:sp>
              <p:nvSpPr>
                <p:cNvPr id="62" name="Oval 6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7533" y="3174693"/>
                  <a:ext cx="1230835" cy="592019"/>
                  <a:chOff x="584202" y="3150883"/>
                  <a:chExt cx="1230835" cy="592019"/>
                </a:xfrm>
              </p:grpSpPr>
              <p:grpSp>
                <p:nvGrpSpPr>
                  <p:cNvPr id="65" name="Group 64"/>
                  <p:cNvGrpSpPr/>
                  <p:nvPr/>
                </p:nvGrpSpPr>
                <p:grpSpPr>
                  <a:xfrm>
                    <a:off x="584202" y="3238902"/>
                    <a:ext cx="1230835" cy="504000"/>
                    <a:chOff x="583007" y="2193432"/>
                    <a:chExt cx="1230835" cy="504000"/>
                  </a:xfrm>
                </p:grpSpPr>
                <p:sp>
                  <p:nvSpPr>
                    <p:cNvPr id="67" name="Rectangle 6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Aerospace &amp; Defense</a:t>
                      </a:r>
                    </a:p>
                  </p:txBody>
                </p:sp>
                <p:sp>
                  <p:nvSpPr>
                    <p:cNvPr id="68" name="Oval 6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Isosceles Triangle 6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833" y="3419476"/>
                <a:ext cx="305273" cy="204882"/>
              </a:xfrm>
              <a:prstGeom prst="rect">
                <a:avLst/>
              </a:prstGeom>
            </p:spPr>
          </p:pic>
        </p:grpSp>
      </p:grpSp>
      <p:grpSp>
        <p:nvGrpSpPr>
          <p:cNvPr id="128" name="Group 127"/>
          <p:cNvGrpSpPr/>
          <p:nvPr/>
        </p:nvGrpSpPr>
        <p:grpSpPr>
          <a:xfrm>
            <a:off x="6147886" y="1783827"/>
            <a:ext cx="1230835" cy="1712185"/>
            <a:chOff x="6147886" y="1783827"/>
            <a:chExt cx="1230835" cy="1712185"/>
          </a:xfrm>
        </p:grpSpPr>
        <p:grpSp>
          <p:nvGrpSpPr>
            <p:cNvPr id="49" name="Group 48"/>
            <p:cNvGrpSpPr/>
            <p:nvPr/>
          </p:nvGrpSpPr>
          <p:grpSpPr>
            <a:xfrm>
              <a:off x="6147941" y="1783827"/>
              <a:ext cx="1230724" cy="896853"/>
              <a:chOff x="6147941" y="2054527"/>
              <a:chExt cx="1230724" cy="896853"/>
            </a:xfrm>
          </p:grpSpPr>
          <p:grpSp>
            <p:nvGrpSpPr>
              <p:cNvPr id="50" name="Group 49"/>
              <p:cNvGrpSpPr/>
              <p:nvPr/>
            </p:nvGrpSpPr>
            <p:grpSpPr>
              <a:xfrm>
                <a:off x="6147941" y="2054527"/>
                <a:ext cx="1230724" cy="896853"/>
                <a:chOff x="530945" y="2054527"/>
                <a:chExt cx="1230724" cy="896853"/>
              </a:xfrm>
            </p:grpSpPr>
            <p:sp>
              <p:nvSpPr>
                <p:cNvPr id="52" name="Oval 51"/>
                <p:cNvSpPr/>
                <p:nvPr/>
              </p:nvSpPr>
              <p:spPr>
                <a:xfrm>
                  <a:off x="1563463"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p:cNvCxnSpPr/>
                <p:nvPr/>
              </p:nvCxnSpPr>
              <p:spPr>
                <a:xfrm>
                  <a:off x="1603375" y="2673882"/>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30945" y="2054527"/>
                  <a:ext cx="1230724" cy="601207"/>
                  <a:chOff x="543645" y="2181527"/>
                  <a:chExt cx="1230724" cy="601207"/>
                </a:xfrm>
              </p:grpSpPr>
              <p:grpSp>
                <p:nvGrpSpPr>
                  <p:cNvPr id="55" name="Group 54"/>
                  <p:cNvGrpSpPr/>
                  <p:nvPr/>
                </p:nvGrpSpPr>
                <p:grpSpPr>
                  <a:xfrm>
                    <a:off x="543645" y="2181527"/>
                    <a:ext cx="1230724" cy="504000"/>
                    <a:chOff x="252283" y="2181527"/>
                    <a:chExt cx="1230724" cy="504000"/>
                  </a:xfrm>
                </p:grpSpPr>
                <p:sp>
                  <p:nvSpPr>
                    <p:cNvPr id="57" name="Rectangle 56"/>
                    <p:cNvSpPr/>
                    <p:nvPr/>
                  </p:nvSpPr>
                  <p:spPr>
                    <a:xfrm>
                      <a:off x="583007" y="2181527"/>
                      <a:ext cx="900000" cy="504000"/>
                    </a:xfrm>
                    <a:prstGeom prst="rect">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Food &amp; Beverages</a:t>
                      </a:r>
                    </a:p>
                  </p:txBody>
                </p:sp>
                <p:sp>
                  <p:nvSpPr>
                    <p:cNvPr id="58" name="Oval 57"/>
                    <p:cNvSpPr/>
                    <p:nvPr/>
                  </p:nvSpPr>
                  <p:spPr>
                    <a:xfrm>
                      <a:off x="252283" y="2235103"/>
                      <a:ext cx="402152" cy="402152"/>
                    </a:xfrm>
                    <a:prstGeom prst="ellipse">
                      <a:avLst/>
                    </a:prstGeom>
                    <a:solidFill>
                      <a:schemeClr val="bg1">
                        <a:lumMod val="95000"/>
                      </a:schemeClr>
                    </a:solidFill>
                    <a:ln w="19050">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6" name="Isosceles Triangle 55"/>
                  <p:cNvSpPr/>
                  <p:nvPr/>
                </p:nvSpPr>
                <p:spPr>
                  <a:xfrm rot="10800000">
                    <a:off x="1573783" y="2695311"/>
                    <a:ext cx="82996" cy="87423"/>
                  </a:xfrm>
                  <a:prstGeom prst="triangle">
                    <a:avLst/>
                  </a:prstGeom>
                  <a:solidFill>
                    <a:srgbClr val="C64F51"/>
                  </a:solidFill>
                  <a:ln>
                    <a:solidFill>
                      <a:srgbClr val="C6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889" y="2169345"/>
                <a:ext cx="219963" cy="274362"/>
              </a:xfrm>
              <a:prstGeom prst="rect">
                <a:avLst/>
              </a:prstGeom>
            </p:spPr>
          </p:pic>
        </p:grpSp>
        <p:grpSp>
          <p:nvGrpSpPr>
            <p:cNvPr id="69" name="Group 68"/>
            <p:cNvGrpSpPr/>
            <p:nvPr/>
          </p:nvGrpSpPr>
          <p:grpSpPr>
            <a:xfrm>
              <a:off x="6147886" y="2609242"/>
              <a:ext cx="1230835" cy="886770"/>
              <a:chOff x="6147886" y="2879942"/>
              <a:chExt cx="1230835" cy="886770"/>
            </a:xfrm>
          </p:grpSpPr>
          <p:grpSp>
            <p:nvGrpSpPr>
              <p:cNvPr id="70" name="Group 69"/>
              <p:cNvGrpSpPr/>
              <p:nvPr/>
            </p:nvGrpSpPr>
            <p:grpSpPr>
              <a:xfrm>
                <a:off x="6147886" y="2879942"/>
                <a:ext cx="1230835" cy="886770"/>
                <a:chOff x="567533" y="2879942"/>
                <a:chExt cx="1230835" cy="886770"/>
              </a:xfrm>
            </p:grpSpPr>
            <p:sp>
              <p:nvSpPr>
                <p:cNvPr id="72" name="Oval 71"/>
                <p:cNvSpPr/>
                <p:nvPr/>
              </p:nvSpPr>
              <p:spPr>
                <a:xfrm>
                  <a:off x="693087" y="2879942"/>
                  <a:ext cx="71438" cy="71438"/>
                </a:xfrm>
                <a:prstGeom prst="ellips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Connector 72"/>
                <p:cNvCxnSpPr/>
                <p:nvPr/>
              </p:nvCxnSpPr>
              <p:spPr>
                <a:xfrm>
                  <a:off x="726465" y="2963285"/>
                  <a:ext cx="0" cy="194415"/>
                </a:xfrm>
                <a:prstGeom prst="line">
                  <a:avLst/>
                </a:prstGeom>
                <a:ln>
                  <a:solidFill>
                    <a:srgbClr val="92A70E"/>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567533" y="3174693"/>
                  <a:ext cx="1230835" cy="592019"/>
                  <a:chOff x="584202" y="3150883"/>
                  <a:chExt cx="1230835" cy="592019"/>
                </a:xfrm>
              </p:grpSpPr>
              <p:grpSp>
                <p:nvGrpSpPr>
                  <p:cNvPr id="75" name="Group 74"/>
                  <p:cNvGrpSpPr/>
                  <p:nvPr/>
                </p:nvGrpSpPr>
                <p:grpSpPr>
                  <a:xfrm>
                    <a:off x="584202" y="3238902"/>
                    <a:ext cx="1230835" cy="504000"/>
                    <a:chOff x="583007" y="2193432"/>
                    <a:chExt cx="1230835" cy="504000"/>
                  </a:xfrm>
                </p:grpSpPr>
                <p:sp>
                  <p:nvSpPr>
                    <p:cNvPr id="77" name="Rectangle 76"/>
                    <p:cNvSpPr/>
                    <p:nvPr/>
                  </p:nvSpPr>
                  <p:spPr>
                    <a:xfrm>
                      <a:off x="583007" y="2193432"/>
                      <a:ext cx="900000" cy="504000"/>
                    </a:xfrm>
                    <a:prstGeom prst="rect">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Distribution &amp; Retail</a:t>
                      </a:r>
                    </a:p>
                  </p:txBody>
                </p:sp>
                <p:sp>
                  <p:nvSpPr>
                    <p:cNvPr id="78" name="Oval 77"/>
                    <p:cNvSpPr/>
                    <p:nvPr/>
                  </p:nvSpPr>
                  <p:spPr>
                    <a:xfrm>
                      <a:off x="1410642" y="2231927"/>
                      <a:ext cx="403200" cy="403200"/>
                    </a:xfrm>
                    <a:prstGeom prst="ellipse">
                      <a:avLst/>
                    </a:prstGeom>
                    <a:solidFill>
                      <a:schemeClr val="bg1">
                        <a:lumMod val="95000"/>
                      </a:schemeClr>
                    </a:solidFill>
                    <a:ln w="19050">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Isosceles Triangle 75"/>
                  <p:cNvSpPr/>
                  <p:nvPr/>
                </p:nvSpPr>
                <p:spPr>
                  <a:xfrm>
                    <a:off x="700579" y="3150883"/>
                    <a:ext cx="82996" cy="87423"/>
                  </a:xfrm>
                  <a:prstGeom prst="triangle">
                    <a:avLst/>
                  </a:prstGeom>
                  <a:solidFill>
                    <a:srgbClr val="92A70E"/>
                  </a:solidFill>
                  <a:ln>
                    <a:solidFill>
                      <a:srgbClr val="92A7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115" y="3400484"/>
                <a:ext cx="284678" cy="240542"/>
              </a:xfrm>
              <a:prstGeom prst="rect">
                <a:avLst/>
              </a:prstGeom>
            </p:spPr>
          </p:pic>
        </p:grpSp>
      </p:grpSp>
      <p:grpSp>
        <p:nvGrpSpPr>
          <p:cNvPr id="129" name="Group 128"/>
          <p:cNvGrpSpPr/>
          <p:nvPr/>
        </p:nvGrpSpPr>
        <p:grpSpPr>
          <a:xfrm>
            <a:off x="7548300" y="1276350"/>
            <a:ext cx="1317417" cy="2790537"/>
            <a:chOff x="7548300" y="1276350"/>
            <a:chExt cx="1317417" cy="2790537"/>
          </a:xfrm>
        </p:grpSpPr>
        <p:grpSp>
          <p:nvGrpSpPr>
            <p:cNvPr id="88" name="Group 87"/>
            <p:cNvGrpSpPr/>
            <p:nvPr/>
          </p:nvGrpSpPr>
          <p:grpSpPr>
            <a:xfrm>
              <a:off x="7548300" y="2616421"/>
              <a:ext cx="1230835" cy="1450466"/>
              <a:chOff x="7548300" y="2887121"/>
              <a:chExt cx="1230835" cy="1450466"/>
            </a:xfrm>
          </p:grpSpPr>
          <p:grpSp>
            <p:nvGrpSpPr>
              <p:cNvPr id="89" name="Group 88"/>
              <p:cNvGrpSpPr/>
              <p:nvPr/>
            </p:nvGrpSpPr>
            <p:grpSpPr>
              <a:xfrm>
                <a:off x="7548300" y="2887121"/>
                <a:ext cx="1230835" cy="1450466"/>
                <a:chOff x="7548300" y="2887121"/>
                <a:chExt cx="1230835" cy="1450466"/>
              </a:xfrm>
            </p:grpSpPr>
            <p:grpSp>
              <p:nvGrpSpPr>
                <p:cNvPr id="91" name="Group 90"/>
                <p:cNvGrpSpPr/>
                <p:nvPr/>
              </p:nvGrpSpPr>
              <p:grpSpPr>
                <a:xfrm>
                  <a:off x="7548300" y="3833587"/>
                  <a:ext cx="1230835" cy="504000"/>
                  <a:chOff x="583007" y="2193432"/>
                  <a:chExt cx="1230835" cy="504000"/>
                </a:xfrm>
              </p:grpSpPr>
              <p:sp>
                <p:nvSpPr>
                  <p:cNvPr id="95" name="Rectangle 94"/>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Wire &amp; Cable</a:t>
                    </a:r>
                  </a:p>
                </p:txBody>
              </p:sp>
              <p:sp>
                <p:nvSpPr>
                  <p:cNvPr id="96" name="Oval 95"/>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2" name="Picture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8287" y="3992908"/>
                  <a:ext cx="293913" cy="172214"/>
                </a:xfrm>
                <a:prstGeom prst="rect">
                  <a:avLst/>
                </a:prstGeom>
              </p:spPr>
            </p:pic>
            <p:sp>
              <p:nvSpPr>
                <p:cNvPr id="93" name="Oval 92"/>
                <p:cNvSpPr/>
                <p:nvPr/>
              </p:nvSpPr>
              <p:spPr>
                <a:xfrm>
                  <a:off x="7682684"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4" name="Straight Connector 93"/>
                <p:cNvCxnSpPr/>
                <p:nvPr/>
              </p:nvCxnSpPr>
              <p:spPr>
                <a:xfrm>
                  <a:off x="7716062"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90" name="Isosceles Triangle 89"/>
              <p:cNvSpPr/>
              <p:nvPr/>
            </p:nvSpPr>
            <p:spPr>
              <a:xfrm>
                <a:off x="7673507"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p:cNvGrpSpPr/>
            <p:nvPr/>
          </p:nvGrpSpPr>
          <p:grpSpPr>
            <a:xfrm>
              <a:off x="7548355" y="1276350"/>
              <a:ext cx="1317362" cy="1404330"/>
              <a:chOff x="7548355" y="1547050"/>
              <a:chExt cx="1317362" cy="1404330"/>
            </a:xfrm>
          </p:grpSpPr>
          <p:grpSp>
            <p:nvGrpSpPr>
              <p:cNvPr id="98" name="Group 97"/>
              <p:cNvGrpSpPr/>
              <p:nvPr/>
            </p:nvGrpSpPr>
            <p:grpSpPr>
              <a:xfrm>
                <a:off x="7548355" y="1547050"/>
                <a:ext cx="1317362" cy="504000"/>
                <a:chOff x="7548355" y="1547050"/>
                <a:chExt cx="1317362" cy="504000"/>
              </a:xfrm>
            </p:grpSpPr>
            <p:grpSp>
              <p:nvGrpSpPr>
                <p:cNvPr id="102" name="Group 101"/>
                <p:cNvGrpSpPr/>
                <p:nvPr/>
              </p:nvGrpSpPr>
              <p:grpSpPr>
                <a:xfrm>
                  <a:off x="7548355" y="1547050"/>
                  <a:ext cx="1317362" cy="504000"/>
                  <a:chOff x="252283" y="2181527"/>
                  <a:chExt cx="1317362" cy="504000"/>
                </a:xfrm>
              </p:grpSpPr>
              <p:sp>
                <p:nvSpPr>
                  <p:cNvPr id="104" name="Rectangle 103"/>
                  <p:cNvSpPr/>
                  <p:nvPr/>
                </p:nvSpPr>
                <p:spPr>
                  <a:xfrm>
                    <a:off x="583006" y="2181527"/>
                    <a:ext cx="986639"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Milling</a:t>
                    </a:r>
                  </a:p>
                  <a:p>
                    <a:pPr algn="ctr"/>
                    <a:r>
                      <a:rPr lang="en-US" sz="1000" b="1" dirty="0">
                        <a:latin typeface="Proxi nova"/>
                      </a:rPr>
                      <a:t>(Metal, Paper &amp; Plastic)</a:t>
                    </a:r>
                  </a:p>
                </p:txBody>
              </p:sp>
              <p:sp>
                <p:nvSpPr>
                  <p:cNvPr id="105" name="Oval 10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7531" y="1625991"/>
                  <a:ext cx="234402" cy="324913"/>
                </a:xfrm>
                <a:prstGeom prst="rect">
                  <a:avLst/>
                </a:prstGeom>
              </p:spPr>
            </p:pic>
          </p:grpSp>
          <p:sp>
            <p:nvSpPr>
              <p:cNvPr id="99" name="Oval 98"/>
              <p:cNvSpPr/>
              <p:nvPr/>
            </p:nvSpPr>
            <p:spPr>
              <a:xfrm>
                <a:off x="8593101"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0" name="Straight Connector 99"/>
              <p:cNvCxnSpPr/>
              <p:nvPr/>
            </p:nvCxnSpPr>
            <p:spPr>
              <a:xfrm>
                <a:off x="8628820"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01" name="Isosceles Triangle 100"/>
              <p:cNvSpPr/>
              <p:nvPr/>
            </p:nvSpPr>
            <p:spPr>
              <a:xfrm rot="10800000">
                <a:off x="8587323"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5" name="Group 124"/>
          <p:cNvGrpSpPr/>
          <p:nvPr/>
        </p:nvGrpSpPr>
        <p:grpSpPr>
          <a:xfrm>
            <a:off x="1949448" y="1276350"/>
            <a:ext cx="1230835" cy="2790537"/>
            <a:chOff x="1949448" y="1276350"/>
            <a:chExt cx="1230835" cy="2790537"/>
          </a:xfrm>
        </p:grpSpPr>
        <p:grpSp>
          <p:nvGrpSpPr>
            <p:cNvPr id="30" name="Group 29"/>
            <p:cNvGrpSpPr/>
            <p:nvPr/>
          </p:nvGrpSpPr>
          <p:grpSpPr>
            <a:xfrm>
              <a:off x="1949448" y="2616421"/>
              <a:ext cx="1230835" cy="1450466"/>
              <a:chOff x="1949448" y="2887121"/>
              <a:chExt cx="1230835" cy="1450466"/>
            </a:xfrm>
          </p:grpSpPr>
          <p:grpSp>
            <p:nvGrpSpPr>
              <p:cNvPr id="31" name="Group 30"/>
              <p:cNvGrpSpPr/>
              <p:nvPr/>
            </p:nvGrpSpPr>
            <p:grpSpPr>
              <a:xfrm>
                <a:off x="1949448" y="2887121"/>
                <a:ext cx="1230835" cy="1450466"/>
                <a:chOff x="1949448" y="2887121"/>
                <a:chExt cx="1230835" cy="1450466"/>
              </a:xfrm>
            </p:grpSpPr>
            <p:grpSp>
              <p:nvGrpSpPr>
                <p:cNvPr id="33" name="Group 32"/>
                <p:cNvGrpSpPr/>
                <p:nvPr/>
              </p:nvGrpSpPr>
              <p:grpSpPr>
                <a:xfrm>
                  <a:off x="1949448" y="3833587"/>
                  <a:ext cx="1230835" cy="504000"/>
                  <a:chOff x="583007" y="2193432"/>
                  <a:chExt cx="1230835" cy="504000"/>
                </a:xfrm>
              </p:grpSpPr>
              <p:sp>
                <p:nvSpPr>
                  <p:cNvPr id="37" name="Rectangle 36"/>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Energy &amp; Power</a:t>
                    </a:r>
                  </a:p>
                </p:txBody>
              </p:sp>
              <p:sp>
                <p:nvSpPr>
                  <p:cNvPr id="38" name="Oval 37"/>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Oval 33"/>
                <p:cNvSpPr/>
                <p:nvPr/>
              </p:nvSpPr>
              <p:spPr>
                <a:xfrm>
                  <a:off x="2075002"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5" name="Straight Connector 34"/>
                <p:cNvCxnSpPr/>
                <p:nvPr/>
              </p:nvCxnSpPr>
              <p:spPr>
                <a:xfrm>
                  <a:off x="2108380"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2065825"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037" y="3917950"/>
                <a:ext cx="195504" cy="271123"/>
              </a:xfrm>
              <a:prstGeom prst="rect">
                <a:avLst/>
              </a:prstGeom>
            </p:spPr>
          </p:pic>
        </p:grpSp>
        <p:grpSp>
          <p:nvGrpSpPr>
            <p:cNvPr id="106" name="Group 105"/>
            <p:cNvGrpSpPr/>
            <p:nvPr/>
          </p:nvGrpSpPr>
          <p:grpSpPr>
            <a:xfrm>
              <a:off x="1949504" y="1276350"/>
              <a:ext cx="1230724" cy="1404330"/>
              <a:chOff x="1949504" y="1547050"/>
              <a:chExt cx="1230724" cy="1404330"/>
            </a:xfrm>
          </p:grpSpPr>
          <p:grpSp>
            <p:nvGrpSpPr>
              <p:cNvPr id="107" name="Group 106"/>
              <p:cNvGrpSpPr/>
              <p:nvPr/>
            </p:nvGrpSpPr>
            <p:grpSpPr>
              <a:xfrm>
                <a:off x="1949504" y="1547050"/>
                <a:ext cx="1230724" cy="1404330"/>
                <a:chOff x="1949504" y="1547050"/>
                <a:chExt cx="1230724" cy="1404330"/>
              </a:xfrm>
            </p:grpSpPr>
            <p:sp>
              <p:nvSpPr>
                <p:cNvPr id="109" name="Isosceles Triangle 108"/>
                <p:cNvSpPr/>
                <p:nvPr/>
              </p:nvSpPr>
              <p:spPr>
                <a:xfrm rot="10800000">
                  <a:off x="2979641"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nvGrpSpPr>
                <p:cNvPr id="110" name="Group 109"/>
                <p:cNvGrpSpPr/>
                <p:nvPr/>
              </p:nvGrpSpPr>
              <p:grpSpPr>
                <a:xfrm>
                  <a:off x="1949504" y="1547050"/>
                  <a:ext cx="1230724" cy="1404330"/>
                  <a:chOff x="1949504" y="1547050"/>
                  <a:chExt cx="1230724" cy="1404330"/>
                </a:xfrm>
              </p:grpSpPr>
              <p:sp>
                <p:nvSpPr>
                  <p:cNvPr id="111" name="Oval 110"/>
                  <p:cNvSpPr/>
                  <p:nvPr/>
                </p:nvSpPr>
                <p:spPr>
                  <a:xfrm>
                    <a:off x="2985419"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12" name="Straight Connector 111"/>
                  <p:cNvCxnSpPr/>
                  <p:nvPr/>
                </p:nvCxnSpPr>
                <p:spPr>
                  <a:xfrm>
                    <a:off x="3021138"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1949504" y="1547050"/>
                    <a:ext cx="1230724" cy="504000"/>
                    <a:chOff x="252283" y="2181527"/>
                    <a:chExt cx="1230724" cy="504000"/>
                  </a:xfrm>
                </p:grpSpPr>
                <p:sp>
                  <p:nvSpPr>
                    <p:cNvPr id="114" name="Rectangle 113"/>
                    <p:cNvSpPr/>
                    <p:nvPr/>
                  </p:nvSpPr>
                  <p:spPr>
                    <a:xfrm>
                      <a:off x="583007" y="2181527"/>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Equipment </a:t>
                      </a:r>
                      <a:br>
                        <a:rPr lang="en-US" sz="1000" b="1" dirty="0">
                          <a:latin typeface="Proxi nova"/>
                        </a:rPr>
                      </a:br>
                      <a:r>
                        <a:rPr lang="en-US" sz="1000" b="1" dirty="0">
                          <a:latin typeface="Proxi nova"/>
                        </a:rPr>
                        <a:t>&amp; Machinery</a:t>
                      </a:r>
                    </a:p>
                  </p:txBody>
                </p:sp>
                <p:sp>
                  <p:nvSpPr>
                    <p:cNvPr id="115" name="Oval 114"/>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7468" y="1710126"/>
                <a:ext cx="198535" cy="191766"/>
              </a:xfrm>
              <a:prstGeom prst="rect">
                <a:avLst/>
              </a:prstGeom>
            </p:spPr>
          </p:pic>
        </p:grpSp>
      </p:grpSp>
      <p:grpSp>
        <p:nvGrpSpPr>
          <p:cNvPr id="127" name="Group 126"/>
          <p:cNvGrpSpPr/>
          <p:nvPr/>
        </p:nvGrpSpPr>
        <p:grpSpPr>
          <a:xfrm>
            <a:off x="4740301" y="1276350"/>
            <a:ext cx="1395479" cy="2790537"/>
            <a:chOff x="4740301" y="1276350"/>
            <a:chExt cx="1395479" cy="2790537"/>
          </a:xfrm>
        </p:grpSpPr>
        <p:grpSp>
          <p:nvGrpSpPr>
            <p:cNvPr id="79" name="Group 78"/>
            <p:cNvGrpSpPr/>
            <p:nvPr/>
          </p:nvGrpSpPr>
          <p:grpSpPr>
            <a:xfrm>
              <a:off x="4740301" y="2616421"/>
              <a:ext cx="1230835" cy="1450466"/>
              <a:chOff x="4740301" y="2887121"/>
              <a:chExt cx="1230835" cy="1450466"/>
            </a:xfrm>
          </p:grpSpPr>
          <p:grpSp>
            <p:nvGrpSpPr>
              <p:cNvPr id="80" name="Group 79"/>
              <p:cNvGrpSpPr/>
              <p:nvPr/>
            </p:nvGrpSpPr>
            <p:grpSpPr>
              <a:xfrm>
                <a:off x="4740301" y="2887121"/>
                <a:ext cx="1230835" cy="1450466"/>
                <a:chOff x="4740301" y="2887121"/>
                <a:chExt cx="1230835" cy="1450466"/>
              </a:xfrm>
            </p:grpSpPr>
            <p:grpSp>
              <p:nvGrpSpPr>
                <p:cNvPr id="82" name="Group 81"/>
                <p:cNvGrpSpPr/>
                <p:nvPr/>
              </p:nvGrpSpPr>
              <p:grpSpPr>
                <a:xfrm>
                  <a:off x="4740301" y="3833587"/>
                  <a:ext cx="1230835" cy="504000"/>
                  <a:chOff x="583007" y="2193432"/>
                  <a:chExt cx="1230835" cy="504000"/>
                </a:xfrm>
              </p:grpSpPr>
              <p:sp>
                <p:nvSpPr>
                  <p:cNvPr id="86" name="Rectangle 85"/>
                  <p:cNvSpPr/>
                  <p:nvPr/>
                </p:nvSpPr>
                <p:spPr>
                  <a:xfrm>
                    <a:off x="583007" y="2193432"/>
                    <a:ext cx="900000"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Ship Building</a:t>
                    </a:r>
                  </a:p>
                </p:txBody>
              </p:sp>
              <p:sp>
                <p:nvSpPr>
                  <p:cNvPr id="87" name="Oval 86"/>
                  <p:cNvSpPr/>
                  <p:nvPr/>
                </p:nvSpPr>
                <p:spPr>
                  <a:xfrm>
                    <a:off x="1410642" y="2231927"/>
                    <a:ext cx="403200" cy="403200"/>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40301" y="3936206"/>
                  <a:ext cx="283465" cy="275591"/>
                </a:xfrm>
                <a:prstGeom prst="rect">
                  <a:avLst/>
                </a:prstGeom>
              </p:spPr>
            </p:pic>
            <p:sp>
              <p:nvSpPr>
                <p:cNvPr id="84" name="Oval 83"/>
                <p:cNvSpPr/>
                <p:nvPr/>
              </p:nvSpPr>
              <p:spPr>
                <a:xfrm>
                  <a:off x="4856499" y="2887121"/>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p:cNvCxnSpPr/>
                <p:nvPr/>
              </p:nvCxnSpPr>
              <p:spPr>
                <a:xfrm>
                  <a:off x="4889877" y="2981326"/>
                  <a:ext cx="0" cy="735344"/>
                </a:xfrm>
                <a:prstGeom prst="line">
                  <a:avLst/>
                </a:prstGeom>
                <a:ln>
                  <a:solidFill>
                    <a:srgbClr val="1165B8"/>
                  </a:solidFill>
                  <a:prstDash val="sysDash"/>
                </a:ln>
              </p:spPr>
              <p:style>
                <a:lnRef idx="1">
                  <a:schemeClr val="accent1"/>
                </a:lnRef>
                <a:fillRef idx="0">
                  <a:schemeClr val="accent1"/>
                </a:fillRef>
                <a:effectRef idx="0">
                  <a:schemeClr val="accent1"/>
                </a:effectRef>
                <a:fontRef idx="minor">
                  <a:schemeClr val="tx1"/>
                </a:fontRef>
              </p:style>
            </p:cxnSp>
          </p:grpSp>
          <p:sp>
            <p:nvSpPr>
              <p:cNvPr id="81" name="Isosceles Triangle 80"/>
              <p:cNvSpPr/>
              <p:nvPr/>
            </p:nvSpPr>
            <p:spPr>
              <a:xfrm>
                <a:off x="4847322" y="3745568"/>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p:cNvGrpSpPr/>
            <p:nvPr/>
          </p:nvGrpSpPr>
          <p:grpSpPr>
            <a:xfrm>
              <a:off x="4740356" y="1276350"/>
              <a:ext cx="1395424" cy="1404330"/>
              <a:chOff x="4740356" y="1547050"/>
              <a:chExt cx="1395424" cy="1404330"/>
            </a:xfrm>
          </p:grpSpPr>
          <p:grpSp>
            <p:nvGrpSpPr>
              <p:cNvPr id="117" name="Group 116"/>
              <p:cNvGrpSpPr/>
              <p:nvPr/>
            </p:nvGrpSpPr>
            <p:grpSpPr>
              <a:xfrm>
                <a:off x="4740356" y="1547050"/>
                <a:ext cx="1395424" cy="1404330"/>
                <a:chOff x="4740356" y="1547050"/>
                <a:chExt cx="1395424" cy="1404330"/>
              </a:xfrm>
            </p:grpSpPr>
            <p:grpSp>
              <p:nvGrpSpPr>
                <p:cNvPr id="119" name="Group 118"/>
                <p:cNvGrpSpPr/>
                <p:nvPr/>
              </p:nvGrpSpPr>
              <p:grpSpPr>
                <a:xfrm>
                  <a:off x="4740356" y="1547050"/>
                  <a:ext cx="1395424" cy="504000"/>
                  <a:chOff x="252283" y="2181527"/>
                  <a:chExt cx="1395424" cy="504000"/>
                </a:xfrm>
              </p:grpSpPr>
              <p:sp>
                <p:nvSpPr>
                  <p:cNvPr id="123" name="Rectangle 122"/>
                  <p:cNvSpPr/>
                  <p:nvPr/>
                </p:nvSpPr>
                <p:spPr>
                  <a:xfrm>
                    <a:off x="583006" y="2181527"/>
                    <a:ext cx="1064701" cy="504000"/>
                  </a:xfrm>
                  <a:prstGeom prst="rect">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Proxi nova"/>
                      </a:rPr>
                      <a:t>Discrete Manufacturing</a:t>
                    </a:r>
                  </a:p>
                </p:txBody>
              </p:sp>
              <p:sp>
                <p:nvSpPr>
                  <p:cNvPr id="124" name="Oval 123"/>
                  <p:cNvSpPr/>
                  <p:nvPr/>
                </p:nvSpPr>
                <p:spPr>
                  <a:xfrm>
                    <a:off x="252283" y="2235103"/>
                    <a:ext cx="402152" cy="402152"/>
                  </a:xfrm>
                  <a:prstGeom prst="ellipse">
                    <a:avLst/>
                  </a:prstGeom>
                  <a:solidFill>
                    <a:schemeClr val="bg1">
                      <a:lumMod val="95000"/>
                    </a:schemeClr>
                  </a:solidFill>
                  <a:ln w="19050">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0" name="Oval 119"/>
                <p:cNvSpPr/>
                <p:nvPr/>
              </p:nvSpPr>
              <p:spPr>
                <a:xfrm>
                  <a:off x="5766916" y="2879942"/>
                  <a:ext cx="71438" cy="71438"/>
                </a:xfrm>
                <a:prstGeom prst="ellips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1" name="Straight Connector 120"/>
                <p:cNvCxnSpPr/>
                <p:nvPr/>
              </p:nvCxnSpPr>
              <p:spPr>
                <a:xfrm>
                  <a:off x="5802635" y="2168786"/>
                  <a:ext cx="0" cy="683951"/>
                </a:xfrm>
                <a:prstGeom prst="line">
                  <a:avLst/>
                </a:prstGeom>
                <a:solidFill>
                  <a:srgbClr val="1165B8"/>
                </a:solidFill>
                <a:ln>
                  <a:solidFill>
                    <a:srgbClr val="1165B8"/>
                  </a:solidFill>
                  <a:prstDash val="sysDash"/>
                </a:ln>
              </p:spPr>
              <p:style>
                <a:lnRef idx="1">
                  <a:schemeClr val="accent1"/>
                </a:lnRef>
                <a:fillRef idx="0">
                  <a:schemeClr val="accent1"/>
                </a:fillRef>
                <a:effectRef idx="0">
                  <a:schemeClr val="accent1"/>
                </a:effectRef>
                <a:fontRef idx="minor">
                  <a:schemeClr val="tx1"/>
                </a:fontRef>
              </p:style>
            </p:cxnSp>
            <p:sp>
              <p:nvSpPr>
                <p:cNvPr id="122" name="Isosceles Triangle 121"/>
                <p:cNvSpPr/>
                <p:nvPr/>
              </p:nvSpPr>
              <p:spPr>
                <a:xfrm rot="10800000">
                  <a:off x="5761138" y="2060834"/>
                  <a:ext cx="82996" cy="87423"/>
                </a:xfrm>
                <a:prstGeom prst="triangle">
                  <a:avLst/>
                </a:prstGeom>
                <a:solidFill>
                  <a:srgbClr val="1165B8"/>
                </a:solidFill>
                <a:ln>
                  <a:solidFill>
                    <a:srgbClr val="11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1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92621" y="1679321"/>
                <a:ext cx="297622" cy="248018"/>
              </a:xfrm>
              <a:prstGeom prst="rect">
                <a:avLst/>
              </a:prstGeom>
            </p:spPr>
          </p:pic>
        </p:grpSp>
      </p:grpSp>
    </p:spTree>
    <p:extLst>
      <p:ext uri="{BB962C8B-B14F-4D97-AF65-F5344CB8AC3E}">
        <p14:creationId xmlns:p14="http://schemas.microsoft.com/office/powerpoint/2010/main" val="22758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barn(outHorizontal)">
                                      <p:cBhvr>
                                        <p:cTn id="19" dur="500"/>
                                        <p:tgtEl>
                                          <p:spTgt spid="1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arn(outHorizontal)">
                                      <p:cBhvr>
                                        <p:cTn id="27" dur="500"/>
                                        <p:tgtEl>
                                          <p:spTgt spid="12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500"/>
                            </p:stCondLst>
                            <p:childTnLst>
                              <p:par>
                                <p:cTn id="33" presetID="16" presetClass="entr" presetSubtype="42"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barn(outHorizontal)">
                                      <p:cBhvr>
                                        <p:cTn id="35" dur="500"/>
                                        <p:tgtEl>
                                          <p:spTgt spid="12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16" presetClass="entr" presetSubtype="42" fill="hold"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barn(outHorizontal)">
                                      <p:cBhvr>
                                        <p:cTn id="43" dur="500"/>
                                        <p:tgtEl>
                                          <p:spTgt spid="1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5500"/>
                            </p:stCondLst>
                            <p:childTnLst>
                              <p:par>
                                <p:cTn id="49" presetID="16" presetClass="entr" presetSubtype="42" fill="hold" nodeType="after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barn(outHorizontal)">
                                      <p:cBhvr>
                                        <p:cTn id="5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2844D00-60FF-4721-A8D2-5CDF0272FE31}"/>
              </a:ext>
            </a:extLst>
          </p:cNvPr>
          <p:cNvSpPr/>
          <p:nvPr/>
        </p:nvSpPr>
        <p:spPr>
          <a:xfrm>
            <a:off x="1" y="0"/>
            <a:ext cx="9144000" cy="5058000"/>
          </a:xfrm>
          <a:prstGeom prst="rect">
            <a:avLst/>
          </a:prstGeom>
          <a:solidFill>
            <a:srgbClr val="63B5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117" tIns="20059" rIns="40117" bIns="20059" numCol="1" spcCol="0" rtlCol="0" fromWordArt="0" anchor="ctr" anchorCtr="0" forceAA="0" compatLnSpc="1">
            <a:prstTxWarp prst="textNoShape">
              <a:avLst/>
            </a:prstTxWarp>
            <a:noAutofit/>
          </a:bodyPr>
          <a:lstStyle/>
          <a:p>
            <a:pPr algn="ctr"/>
            <a:endParaRPr lang="en-US" sz="577" dirty="0"/>
          </a:p>
        </p:txBody>
      </p:sp>
      <p:pic>
        <p:nvPicPr>
          <p:cNvPr id="28" name="Picture 27" descr="Globe 2.ai">
            <a:extLst>
              <a:ext uri="{FF2B5EF4-FFF2-40B4-BE49-F238E27FC236}">
                <a16:creationId xmlns:a16="http://schemas.microsoft.com/office/drawing/2014/main" id="{0320420B-9F37-4A8E-8F53-A2372F7F7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6939" y="1053262"/>
            <a:ext cx="641875" cy="641875"/>
          </a:xfrm>
          <a:prstGeom prst="rect">
            <a:avLst/>
          </a:prstGeom>
        </p:spPr>
      </p:pic>
      <p:grpSp>
        <p:nvGrpSpPr>
          <p:cNvPr id="2" name="Group 1">
            <a:extLst>
              <a:ext uri="{FF2B5EF4-FFF2-40B4-BE49-F238E27FC236}">
                <a16:creationId xmlns:a16="http://schemas.microsoft.com/office/drawing/2014/main" id="{E4AC1155-9937-4ACA-9400-9110A489D865}"/>
              </a:ext>
            </a:extLst>
          </p:cNvPr>
          <p:cNvGrpSpPr/>
          <p:nvPr/>
        </p:nvGrpSpPr>
        <p:grpSpPr>
          <a:xfrm>
            <a:off x="6722133" y="59090"/>
            <a:ext cx="2363511" cy="4980338"/>
            <a:chOff x="7173315" y="77662"/>
            <a:chExt cx="1936385" cy="4013574"/>
          </a:xfrm>
        </p:grpSpPr>
        <p:pic>
          <p:nvPicPr>
            <p:cNvPr id="30" name="Picture 29" descr="bottlesmultiple.png">
              <a:extLst>
                <a:ext uri="{FF2B5EF4-FFF2-40B4-BE49-F238E27FC236}">
                  <a16:creationId xmlns:a16="http://schemas.microsoft.com/office/drawing/2014/main" id="{B47ED0D5-3346-414F-B659-07AE3667F3AA}"/>
                </a:ext>
              </a:extLst>
            </p:cNvPr>
            <p:cNvPicPr>
              <a:picLocks noChangeAspect="1"/>
            </p:cNvPicPr>
            <p:nvPr/>
          </p:nvPicPr>
          <p:blipFill rotWithShape="1">
            <a:blip r:embed="rId3" cstate="print">
              <a:alphaModFix amt="70000"/>
              <a:extLst>
                <a:ext uri="{28A0092B-C50C-407E-A947-70E740481C1C}">
                  <a14:useLocalDpi xmlns:a14="http://schemas.microsoft.com/office/drawing/2010/main" val="0"/>
                </a:ext>
              </a:extLst>
            </a:blip>
            <a:srcRect t="42826"/>
            <a:stretch/>
          </p:blipFill>
          <p:spPr>
            <a:xfrm>
              <a:off x="7173315" y="77662"/>
              <a:ext cx="1936385" cy="1446329"/>
            </a:xfrm>
            <a:prstGeom prst="rect">
              <a:avLst/>
            </a:prstGeom>
          </p:spPr>
        </p:pic>
        <p:pic>
          <p:nvPicPr>
            <p:cNvPr id="50" name="Picture 49" descr="bottlesmultiple.png">
              <a:extLst>
                <a:ext uri="{FF2B5EF4-FFF2-40B4-BE49-F238E27FC236}">
                  <a16:creationId xmlns:a16="http://schemas.microsoft.com/office/drawing/2014/main" id="{9BE1818A-533B-4E32-B866-3C0413CD91A6}"/>
                </a:ext>
              </a:extLst>
            </p:cNvPr>
            <p:cNvPicPr>
              <a:picLocks noChangeAspect="1"/>
            </p:cNvPicPr>
            <p:nvPr/>
          </p:nvPicPr>
          <p:blipFill>
            <a:blip r:embed="rId4" cstate="print">
              <a:alphaModFix amt="69000"/>
              <a:extLst>
                <a:ext uri="{28A0092B-C50C-407E-A947-70E740481C1C}">
                  <a14:useLocalDpi xmlns:a14="http://schemas.microsoft.com/office/drawing/2010/main" val="0"/>
                </a:ext>
              </a:extLst>
            </a:blip>
            <a:stretch>
              <a:fillRect/>
            </a:stretch>
          </p:blipFill>
          <p:spPr>
            <a:xfrm>
              <a:off x="7173315" y="1561516"/>
              <a:ext cx="1936385" cy="2529720"/>
            </a:xfrm>
            <a:prstGeom prst="rect">
              <a:avLst/>
            </a:prstGeom>
          </p:spPr>
        </p:pic>
      </p:grpSp>
      <p:sp>
        <p:nvSpPr>
          <p:cNvPr id="51" name="TextBox 50">
            <a:extLst>
              <a:ext uri="{FF2B5EF4-FFF2-40B4-BE49-F238E27FC236}">
                <a16:creationId xmlns:a16="http://schemas.microsoft.com/office/drawing/2014/main" id="{96CF84ED-208B-427B-BBBE-411D86CCBDDF}"/>
              </a:ext>
            </a:extLst>
          </p:cNvPr>
          <p:cNvSpPr txBox="1"/>
          <p:nvPr/>
        </p:nvSpPr>
        <p:spPr>
          <a:xfrm>
            <a:off x="2974335" y="1635012"/>
            <a:ext cx="949593" cy="632481"/>
          </a:xfrm>
          <a:prstGeom prst="rect">
            <a:avLst/>
          </a:prstGeom>
          <a:noFill/>
        </p:spPr>
        <p:txBody>
          <a:bodyPr wrap="square" rtlCol="0">
            <a:spAutoFit/>
          </a:bodyPr>
          <a:lstStyle/>
          <a:p>
            <a:pPr algn="ctr"/>
            <a:r>
              <a:rPr lang="en-US" sz="3510" b="1" dirty="0">
                <a:solidFill>
                  <a:schemeClr val="bg1"/>
                </a:solidFill>
                <a:latin typeface="Arial"/>
                <a:cs typeface="Arial"/>
              </a:rPr>
              <a:t>90+</a:t>
            </a:r>
            <a:endParaRPr lang="en-US" sz="3510" b="1" dirty="0">
              <a:solidFill>
                <a:schemeClr val="bg1"/>
              </a:solidFill>
            </a:endParaRPr>
          </a:p>
        </p:txBody>
      </p:sp>
      <p:sp>
        <p:nvSpPr>
          <p:cNvPr id="52" name="TextBox 51">
            <a:extLst>
              <a:ext uri="{FF2B5EF4-FFF2-40B4-BE49-F238E27FC236}">
                <a16:creationId xmlns:a16="http://schemas.microsoft.com/office/drawing/2014/main" id="{3CEE08A0-F8C1-43F0-B2D5-4CC24E00DC1A}"/>
              </a:ext>
            </a:extLst>
          </p:cNvPr>
          <p:cNvSpPr txBox="1"/>
          <p:nvPr/>
        </p:nvSpPr>
        <p:spPr>
          <a:xfrm flipH="1">
            <a:off x="3064834" y="2148923"/>
            <a:ext cx="745632" cy="416396"/>
          </a:xfrm>
          <a:prstGeom prst="rect">
            <a:avLst/>
          </a:prstGeom>
          <a:noFill/>
        </p:spPr>
        <p:txBody>
          <a:bodyPr wrap="square" rtlCol="0">
            <a:spAutoFit/>
          </a:bodyPr>
          <a:lstStyle/>
          <a:p>
            <a:pPr algn="ctr"/>
            <a:r>
              <a:rPr lang="en-US" sz="1053" dirty="0">
                <a:solidFill>
                  <a:srgbClr val="FFFFFF"/>
                </a:solidFill>
                <a:latin typeface="Arial"/>
                <a:cs typeface="Arial"/>
              </a:rPr>
              <a:t>Countries</a:t>
            </a:r>
          </a:p>
        </p:txBody>
      </p:sp>
      <p:sp>
        <p:nvSpPr>
          <p:cNvPr id="53" name="TextBox 52">
            <a:extLst>
              <a:ext uri="{FF2B5EF4-FFF2-40B4-BE49-F238E27FC236}">
                <a16:creationId xmlns:a16="http://schemas.microsoft.com/office/drawing/2014/main" id="{673CAF2F-F65D-4623-9ED2-D574F5F5BB4E}"/>
              </a:ext>
            </a:extLst>
          </p:cNvPr>
          <p:cNvSpPr txBox="1"/>
          <p:nvPr/>
        </p:nvSpPr>
        <p:spPr>
          <a:xfrm>
            <a:off x="4419126" y="1635012"/>
            <a:ext cx="1521026" cy="1172629"/>
          </a:xfrm>
          <a:prstGeom prst="rect">
            <a:avLst/>
          </a:prstGeom>
          <a:noFill/>
        </p:spPr>
        <p:txBody>
          <a:bodyPr wrap="square" rtlCol="0">
            <a:spAutoFit/>
          </a:bodyPr>
          <a:lstStyle/>
          <a:p>
            <a:pPr algn="ctr"/>
            <a:r>
              <a:rPr lang="en-US" sz="3510" b="1" dirty="0">
                <a:solidFill>
                  <a:schemeClr val="bg1"/>
                </a:solidFill>
                <a:latin typeface="Arial"/>
                <a:cs typeface="Arial"/>
              </a:rPr>
              <a:t>6 of 10</a:t>
            </a:r>
          </a:p>
        </p:txBody>
      </p:sp>
      <p:sp>
        <p:nvSpPr>
          <p:cNvPr id="54" name="TextBox 53">
            <a:extLst>
              <a:ext uri="{FF2B5EF4-FFF2-40B4-BE49-F238E27FC236}">
                <a16:creationId xmlns:a16="http://schemas.microsoft.com/office/drawing/2014/main" id="{55F0AAAA-5594-44F6-AE44-F9C899BCB636}"/>
              </a:ext>
            </a:extLst>
          </p:cNvPr>
          <p:cNvSpPr txBox="1"/>
          <p:nvPr/>
        </p:nvSpPr>
        <p:spPr>
          <a:xfrm flipH="1">
            <a:off x="4496741" y="2118004"/>
            <a:ext cx="1365795" cy="254365"/>
          </a:xfrm>
          <a:prstGeom prst="rect">
            <a:avLst/>
          </a:prstGeom>
          <a:noFill/>
        </p:spPr>
        <p:txBody>
          <a:bodyPr wrap="square" rtlCol="0">
            <a:spAutoFit/>
          </a:bodyPr>
          <a:lstStyle/>
          <a:p>
            <a:pPr algn="ctr"/>
            <a:r>
              <a:rPr lang="en-US" sz="1053" dirty="0">
                <a:solidFill>
                  <a:srgbClr val="FFFFFF"/>
                </a:solidFill>
                <a:latin typeface="Arial"/>
                <a:cs typeface="Arial"/>
              </a:rPr>
              <a:t>Top brewers</a:t>
            </a:r>
          </a:p>
        </p:txBody>
      </p:sp>
      <p:sp>
        <p:nvSpPr>
          <p:cNvPr id="56" name="TextBox 55">
            <a:extLst>
              <a:ext uri="{FF2B5EF4-FFF2-40B4-BE49-F238E27FC236}">
                <a16:creationId xmlns:a16="http://schemas.microsoft.com/office/drawing/2014/main" id="{C2619927-4B95-4E7A-A1C7-B7860D5DB077}"/>
              </a:ext>
            </a:extLst>
          </p:cNvPr>
          <p:cNvSpPr txBox="1"/>
          <p:nvPr/>
        </p:nvSpPr>
        <p:spPr>
          <a:xfrm>
            <a:off x="655585" y="341260"/>
            <a:ext cx="3678405" cy="497380"/>
          </a:xfrm>
          <a:prstGeom prst="rect">
            <a:avLst/>
          </a:prstGeom>
          <a:noFill/>
        </p:spPr>
        <p:txBody>
          <a:bodyPr wrap="square" rtlCol="0" anchor="ctr">
            <a:spAutoFit/>
          </a:bodyPr>
          <a:lstStyle/>
          <a:p>
            <a:r>
              <a:rPr lang="en-US" sz="2632" b="1" dirty="0">
                <a:solidFill>
                  <a:srgbClr val="FFFFFF"/>
                </a:solidFill>
              </a:rPr>
              <a:t>Did you know?</a:t>
            </a:r>
            <a:endParaRPr lang="en-US" sz="2632" dirty="0">
              <a:solidFill>
                <a:srgbClr val="FFFFFF"/>
              </a:solidFill>
            </a:endParaRPr>
          </a:p>
        </p:txBody>
      </p:sp>
      <p:sp>
        <p:nvSpPr>
          <p:cNvPr id="57" name="TextBox 56">
            <a:extLst>
              <a:ext uri="{FF2B5EF4-FFF2-40B4-BE49-F238E27FC236}">
                <a16:creationId xmlns:a16="http://schemas.microsoft.com/office/drawing/2014/main" id="{FD8CD0A1-9C51-4D46-8A83-A185FD9468BA}"/>
              </a:ext>
            </a:extLst>
          </p:cNvPr>
          <p:cNvSpPr txBox="1"/>
          <p:nvPr/>
        </p:nvSpPr>
        <p:spPr>
          <a:xfrm>
            <a:off x="697637" y="1635012"/>
            <a:ext cx="1700104" cy="632481"/>
          </a:xfrm>
          <a:prstGeom prst="rect">
            <a:avLst/>
          </a:prstGeom>
          <a:noFill/>
        </p:spPr>
        <p:txBody>
          <a:bodyPr wrap="square" rtlCol="0">
            <a:spAutoFit/>
          </a:bodyPr>
          <a:lstStyle/>
          <a:p>
            <a:pPr algn="ctr"/>
            <a:r>
              <a:rPr lang="en-US" sz="3510" b="1" dirty="0">
                <a:solidFill>
                  <a:schemeClr val="bg1"/>
                </a:solidFill>
              </a:rPr>
              <a:t>1,200+</a:t>
            </a:r>
          </a:p>
        </p:txBody>
      </p:sp>
      <p:sp>
        <p:nvSpPr>
          <p:cNvPr id="58" name="TextBox 57">
            <a:extLst>
              <a:ext uri="{FF2B5EF4-FFF2-40B4-BE49-F238E27FC236}">
                <a16:creationId xmlns:a16="http://schemas.microsoft.com/office/drawing/2014/main" id="{B34D9AE6-BA4B-46B5-9704-A034DD266B3F}"/>
              </a:ext>
            </a:extLst>
          </p:cNvPr>
          <p:cNvSpPr txBox="1"/>
          <p:nvPr/>
        </p:nvSpPr>
        <p:spPr>
          <a:xfrm flipH="1">
            <a:off x="662351" y="2148923"/>
            <a:ext cx="1770677" cy="416396"/>
          </a:xfrm>
          <a:prstGeom prst="rect">
            <a:avLst/>
          </a:prstGeom>
          <a:noFill/>
        </p:spPr>
        <p:txBody>
          <a:bodyPr wrap="square" rtlCol="0">
            <a:spAutoFit/>
          </a:bodyPr>
          <a:lstStyle/>
          <a:p>
            <a:pPr algn="ctr"/>
            <a:r>
              <a:rPr lang="en-US" sz="1053" dirty="0">
                <a:solidFill>
                  <a:srgbClr val="FFFFFF"/>
                </a:solidFill>
              </a:rPr>
              <a:t>Food &amp; beverage customers</a:t>
            </a:r>
          </a:p>
        </p:txBody>
      </p:sp>
      <p:sp>
        <p:nvSpPr>
          <p:cNvPr id="59" name="TextBox 58">
            <a:extLst>
              <a:ext uri="{FF2B5EF4-FFF2-40B4-BE49-F238E27FC236}">
                <a16:creationId xmlns:a16="http://schemas.microsoft.com/office/drawing/2014/main" id="{B1FD567B-11A5-4F5B-BC8A-C916ED30ABAC}"/>
              </a:ext>
            </a:extLst>
          </p:cNvPr>
          <p:cNvSpPr txBox="1"/>
          <p:nvPr/>
        </p:nvSpPr>
        <p:spPr>
          <a:xfrm>
            <a:off x="7287684" y="1636550"/>
            <a:ext cx="1486475" cy="740524"/>
          </a:xfrm>
          <a:prstGeom prst="rect">
            <a:avLst/>
          </a:prstGeom>
          <a:noFill/>
        </p:spPr>
        <p:txBody>
          <a:bodyPr wrap="square" rtlCol="0">
            <a:spAutoFit/>
          </a:bodyPr>
          <a:lstStyle/>
          <a:p>
            <a:pPr algn="ctr"/>
            <a:r>
              <a:rPr lang="en-US" sz="4212" b="1" dirty="0">
                <a:solidFill>
                  <a:schemeClr val="bg1"/>
                </a:solidFill>
              </a:rPr>
              <a:t>95B</a:t>
            </a:r>
          </a:p>
        </p:txBody>
      </p:sp>
      <p:sp>
        <p:nvSpPr>
          <p:cNvPr id="60" name="TextBox 59">
            <a:extLst>
              <a:ext uri="{FF2B5EF4-FFF2-40B4-BE49-F238E27FC236}">
                <a16:creationId xmlns:a16="http://schemas.microsoft.com/office/drawing/2014/main" id="{B5ED732F-4889-48CD-A6E9-DC8E9C93017F}"/>
              </a:ext>
            </a:extLst>
          </p:cNvPr>
          <p:cNvSpPr txBox="1"/>
          <p:nvPr/>
        </p:nvSpPr>
        <p:spPr>
          <a:xfrm>
            <a:off x="7236297" y="2283960"/>
            <a:ext cx="1706528" cy="632481"/>
          </a:xfrm>
          <a:prstGeom prst="rect">
            <a:avLst/>
          </a:prstGeom>
          <a:noFill/>
        </p:spPr>
        <p:txBody>
          <a:bodyPr wrap="square" rtlCol="0" anchor="ctr">
            <a:spAutoFit/>
          </a:bodyPr>
          <a:lstStyle/>
          <a:p>
            <a:pPr algn="ctr"/>
            <a:r>
              <a:rPr lang="en-US" sz="1755" dirty="0">
                <a:solidFill>
                  <a:schemeClr val="bg1"/>
                </a:solidFill>
              </a:rPr>
              <a:t>Bottles of beer </a:t>
            </a:r>
          </a:p>
          <a:p>
            <a:pPr algn="ctr"/>
            <a:r>
              <a:rPr lang="en-US" sz="1755" dirty="0">
                <a:solidFill>
                  <a:schemeClr val="bg1"/>
                </a:solidFill>
              </a:rPr>
              <a:t>each year</a:t>
            </a:r>
          </a:p>
        </p:txBody>
      </p:sp>
      <p:sp>
        <p:nvSpPr>
          <p:cNvPr id="61" name="TextBox 60">
            <a:extLst>
              <a:ext uri="{FF2B5EF4-FFF2-40B4-BE49-F238E27FC236}">
                <a16:creationId xmlns:a16="http://schemas.microsoft.com/office/drawing/2014/main" id="{97DA72A4-A7E3-48E2-97A0-B4C8FA971F0C}"/>
              </a:ext>
            </a:extLst>
          </p:cNvPr>
          <p:cNvSpPr txBox="1"/>
          <p:nvPr/>
        </p:nvSpPr>
        <p:spPr>
          <a:xfrm>
            <a:off x="714119" y="3613749"/>
            <a:ext cx="2607616" cy="632481"/>
          </a:xfrm>
          <a:prstGeom prst="rect">
            <a:avLst/>
          </a:prstGeom>
          <a:noFill/>
        </p:spPr>
        <p:txBody>
          <a:bodyPr wrap="square" rtlCol="0">
            <a:spAutoFit/>
          </a:bodyPr>
          <a:lstStyle/>
          <a:p>
            <a:pPr algn="ctr"/>
            <a:r>
              <a:rPr lang="en-US" sz="3510" b="1" dirty="0">
                <a:solidFill>
                  <a:schemeClr val="bg1"/>
                </a:solidFill>
              </a:rPr>
              <a:t>400k tons</a:t>
            </a:r>
          </a:p>
        </p:txBody>
      </p:sp>
      <p:sp>
        <p:nvSpPr>
          <p:cNvPr id="62" name="TextBox 61">
            <a:extLst>
              <a:ext uri="{FF2B5EF4-FFF2-40B4-BE49-F238E27FC236}">
                <a16:creationId xmlns:a16="http://schemas.microsoft.com/office/drawing/2014/main" id="{DD9F4801-BD19-40D6-A18A-1291FC84D2B8}"/>
              </a:ext>
            </a:extLst>
          </p:cNvPr>
          <p:cNvSpPr txBox="1"/>
          <p:nvPr/>
        </p:nvSpPr>
        <p:spPr>
          <a:xfrm flipH="1">
            <a:off x="1040635" y="4117585"/>
            <a:ext cx="1954584" cy="254365"/>
          </a:xfrm>
          <a:prstGeom prst="rect">
            <a:avLst/>
          </a:prstGeom>
          <a:noFill/>
        </p:spPr>
        <p:txBody>
          <a:bodyPr wrap="square" rtlCol="0">
            <a:spAutoFit/>
          </a:bodyPr>
          <a:lstStyle/>
          <a:p>
            <a:pPr algn="ctr"/>
            <a:r>
              <a:rPr lang="en-US" sz="1053" dirty="0">
                <a:solidFill>
                  <a:srgbClr val="FFFFFF"/>
                </a:solidFill>
              </a:rPr>
              <a:t>Salmon processed annually</a:t>
            </a:r>
          </a:p>
        </p:txBody>
      </p:sp>
      <p:sp>
        <p:nvSpPr>
          <p:cNvPr id="63" name="TextBox 62">
            <a:extLst>
              <a:ext uri="{FF2B5EF4-FFF2-40B4-BE49-F238E27FC236}">
                <a16:creationId xmlns:a16="http://schemas.microsoft.com/office/drawing/2014/main" id="{1A9825F8-949A-4784-915C-F87FD5D94991}"/>
              </a:ext>
            </a:extLst>
          </p:cNvPr>
          <p:cNvSpPr txBox="1"/>
          <p:nvPr/>
        </p:nvSpPr>
        <p:spPr>
          <a:xfrm>
            <a:off x="3587094" y="3613749"/>
            <a:ext cx="1821987" cy="632481"/>
          </a:xfrm>
          <a:prstGeom prst="rect">
            <a:avLst/>
          </a:prstGeom>
          <a:noFill/>
        </p:spPr>
        <p:txBody>
          <a:bodyPr wrap="square" rtlCol="0">
            <a:spAutoFit/>
          </a:bodyPr>
          <a:lstStyle/>
          <a:p>
            <a:pPr algn="ctr"/>
            <a:r>
              <a:rPr lang="en-US" sz="3510" b="1" dirty="0">
                <a:solidFill>
                  <a:schemeClr val="bg1"/>
                </a:solidFill>
                <a:latin typeface="Arial"/>
                <a:cs typeface="Arial"/>
              </a:rPr>
              <a:t>6M </a:t>
            </a:r>
            <a:r>
              <a:rPr lang="en-US" sz="2632" b="1" dirty="0">
                <a:solidFill>
                  <a:schemeClr val="bg1"/>
                </a:solidFill>
                <a:latin typeface="Arial"/>
                <a:cs typeface="Arial"/>
              </a:rPr>
              <a:t>tons</a:t>
            </a:r>
          </a:p>
        </p:txBody>
      </p:sp>
      <p:sp>
        <p:nvSpPr>
          <p:cNvPr id="64" name="TextBox 63">
            <a:extLst>
              <a:ext uri="{FF2B5EF4-FFF2-40B4-BE49-F238E27FC236}">
                <a16:creationId xmlns:a16="http://schemas.microsoft.com/office/drawing/2014/main" id="{57839380-D0BD-48A1-B47D-186555BFA58E}"/>
              </a:ext>
            </a:extLst>
          </p:cNvPr>
          <p:cNvSpPr txBox="1"/>
          <p:nvPr/>
        </p:nvSpPr>
        <p:spPr>
          <a:xfrm flipH="1">
            <a:off x="5116467" y="4128761"/>
            <a:ext cx="3168091" cy="254365"/>
          </a:xfrm>
          <a:prstGeom prst="rect">
            <a:avLst/>
          </a:prstGeom>
          <a:noFill/>
        </p:spPr>
        <p:txBody>
          <a:bodyPr wrap="square" rtlCol="0">
            <a:spAutoFit/>
          </a:bodyPr>
          <a:lstStyle/>
          <a:p>
            <a:r>
              <a:rPr lang="en-US" sz="1053" dirty="0">
                <a:solidFill>
                  <a:srgbClr val="FFFFFF"/>
                </a:solidFill>
              </a:rPr>
              <a:t>Chocolate produced annually</a:t>
            </a:r>
          </a:p>
        </p:txBody>
      </p:sp>
      <p:pic>
        <p:nvPicPr>
          <p:cNvPr id="65" name="Picture 64" descr="Employeegreen.png">
            <a:extLst>
              <a:ext uri="{FF2B5EF4-FFF2-40B4-BE49-F238E27FC236}">
                <a16:creationId xmlns:a16="http://schemas.microsoft.com/office/drawing/2014/main" id="{F4F84051-D466-4954-BDEC-D9F085D6CF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5667" y="1091840"/>
            <a:ext cx="482402" cy="572930"/>
          </a:xfrm>
          <a:prstGeom prst="rect">
            <a:avLst/>
          </a:prstGeom>
        </p:spPr>
      </p:pic>
      <p:pic>
        <p:nvPicPr>
          <p:cNvPr id="66" name="Picture 65" descr="wheat.png">
            <a:extLst>
              <a:ext uri="{FF2B5EF4-FFF2-40B4-BE49-F238E27FC236}">
                <a16:creationId xmlns:a16="http://schemas.microsoft.com/office/drawing/2014/main" id="{E79EEF8A-026E-4556-BA2B-60739C4370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82129">
            <a:off x="4593292" y="520529"/>
            <a:ext cx="1055686" cy="1248016"/>
          </a:xfrm>
          <a:prstGeom prst="rect">
            <a:avLst/>
          </a:prstGeom>
        </p:spPr>
      </p:pic>
      <p:pic>
        <p:nvPicPr>
          <p:cNvPr id="69" name="Picture 68" descr="chocolate3.png">
            <a:extLst>
              <a:ext uri="{FF2B5EF4-FFF2-40B4-BE49-F238E27FC236}">
                <a16:creationId xmlns:a16="http://schemas.microsoft.com/office/drawing/2014/main" id="{968B5721-F106-448A-A547-50746A449A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1937" y="3002844"/>
            <a:ext cx="605332" cy="605332"/>
          </a:xfrm>
          <a:prstGeom prst="rect">
            <a:avLst/>
          </a:prstGeom>
        </p:spPr>
      </p:pic>
      <p:pic>
        <p:nvPicPr>
          <p:cNvPr id="70" name="Picture 69" descr="Fish.png">
            <a:extLst>
              <a:ext uri="{FF2B5EF4-FFF2-40B4-BE49-F238E27FC236}">
                <a16:creationId xmlns:a16="http://schemas.microsoft.com/office/drawing/2014/main" id="{8E71DD6D-2AE7-4896-AFB2-97FDD76539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24748" y="3175396"/>
            <a:ext cx="1385027" cy="387705"/>
          </a:xfrm>
          <a:prstGeom prst="rect">
            <a:avLst/>
          </a:prstGeom>
        </p:spPr>
      </p:pic>
    </p:spTree>
    <p:extLst>
      <p:ext uri="{BB962C8B-B14F-4D97-AF65-F5344CB8AC3E}">
        <p14:creationId xmlns:p14="http://schemas.microsoft.com/office/powerpoint/2010/main" val="73898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C5BD4-6FA5-4512-B2F9-4E7B4DC1CF46}"/>
              </a:ext>
            </a:extLst>
          </p:cNvPr>
          <p:cNvSpPr>
            <a:spLocks noGrp="1"/>
          </p:cNvSpPr>
          <p:nvPr>
            <p:ph type="title"/>
          </p:nvPr>
        </p:nvSpPr>
        <p:spPr/>
        <p:txBody>
          <a:bodyPr/>
          <a:lstStyle/>
          <a:p>
            <a:r>
              <a:rPr lang="en-GB" dirty="0"/>
              <a:t>Business challenges we see</a:t>
            </a:r>
          </a:p>
        </p:txBody>
      </p:sp>
      <p:grpSp>
        <p:nvGrpSpPr>
          <p:cNvPr id="32" name="Group 31">
            <a:extLst>
              <a:ext uri="{FF2B5EF4-FFF2-40B4-BE49-F238E27FC236}">
                <a16:creationId xmlns:a16="http://schemas.microsoft.com/office/drawing/2014/main" id="{5B66C0C5-6313-4A07-BEE5-9D209316970E}"/>
              </a:ext>
            </a:extLst>
          </p:cNvPr>
          <p:cNvGrpSpPr/>
          <p:nvPr/>
        </p:nvGrpSpPr>
        <p:grpSpPr>
          <a:xfrm>
            <a:off x="6372944" y="1923678"/>
            <a:ext cx="1295400" cy="1295400"/>
            <a:chOff x="6063591" y="1581150"/>
            <a:chExt cx="1295400" cy="1295400"/>
          </a:xfrm>
        </p:grpSpPr>
        <p:sp>
          <p:nvSpPr>
            <p:cNvPr id="33" name="Text Placeholder 2">
              <a:extLst>
                <a:ext uri="{FF2B5EF4-FFF2-40B4-BE49-F238E27FC236}">
                  <a16:creationId xmlns:a16="http://schemas.microsoft.com/office/drawing/2014/main" id="{BB3014AC-6261-42E8-9CEA-AB84A9CB1B28}"/>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Operating Costs</a:t>
              </a:r>
            </a:p>
          </p:txBody>
        </p:sp>
        <p:sp>
          <p:nvSpPr>
            <p:cNvPr id="34" name="Oval 33">
              <a:extLst>
                <a:ext uri="{FF2B5EF4-FFF2-40B4-BE49-F238E27FC236}">
                  <a16:creationId xmlns:a16="http://schemas.microsoft.com/office/drawing/2014/main" id="{8A717870-CFC7-4E72-8799-732ADF069D86}"/>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8A19D0D-7DEF-4EED-BF6F-62FB2AE789B6}"/>
              </a:ext>
            </a:extLst>
          </p:cNvPr>
          <p:cNvGrpSpPr/>
          <p:nvPr/>
        </p:nvGrpSpPr>
        <p:grpSpPr>
          <a:xfrm>
            <a:off x="4628810" y="1923678"/>
            <a:ext cx="1295400" cy="1295400"/>
            <a:chOff x="6063591" y="1581150"/>
            <a:chExt cx="1295400" cy="1295400"/>
          </a:xfrm>
        </p:grpSpPr>
        <p:sp>
          <p:nvSpPr>
            <p:cNvPr id="36" name="Text Placeholder 2">
              <a:extLst>
                <a:ext uri="{FF2B5EF4-FFF2-40B4-BE49-F238E27FC236}">
                  <a16:creationId xmlns:a16="http://schemas.microsoft.com/office/drawing/2014/main" id="{117B552A-376C-4A69-9B29-D4440C508B6E}"/>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Quality &amp; Compliance</a:t>
              </a:r>
            </a:p>
          </p:txBody>
        </p:sp>
        <p:sp>
          <p:nvSpPr>
            <p:cNvPr id="37" name="Oval 36">
              <a:extLst>
                <a:ext uri="{FF2B5EF4-FFF2-40B4-BE49-F238E27FC236}">
                  <a16:creationId xmlns:a16="http://schemas.microsoft.com/office/drawing/2014/main" id="{BD73C722-85E5-42DF-BAFC-7B3C518FF859}"/>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C9486D3-29B8-4822-B518-834DBB95463E}"/>
              </a:ext>
            </a:extLst>
          </p:cNvPr>
          <p:cNvGrpSpPr/>
          <p:nvPr/>
        </p:nvGrpSpPr>
        <p:grpSpPr>
          <a:xfrm>
            <a:off x="2884677" y="1923678"/>
            <a:ext cx="1295400" cy="1295400"/>
            <a:chOff x="6063591" y="1581150"/>
            <a:chExt cx="1295400" cy="1295400"/>
          </a:xfrm>
        </p:grpSpPr>
        <p:sp>
          <p:nvSpPr>
            <p:cNvPr id="39" name="Text Placeholder 2">
              <a:extLst>
                <a:ext uri="{FF2B5EF4-FFF2-40B4-BE49-F238E27FC236}">
                  <a16:creationId xmlns:a16="http://schemas.microsoft.com/office/drawing/2014/main" id="{3DF16F5E-1EE9-4616-A4DD-4C0EAE10B1F4}"/>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Service Excellence</a:t>
              </a:r>
            </a:p>
          </p:txBody>
        </p:sp>
        <p:sp>
          <p:nvSpPr>
            <p:cNvPr id="40" name="Oval 39">
              <a:extLst>
                <a:ext uri="{FF2B5EF4-FFF2-40B4-BE49-F238E27FC236}">
                  <a16:creationId xmlns:a16="http://schemas.microsoft.com/office/drawing/2014/main" id="{88D2837B-8CF7-4B5C-AB8D-EF827C867364}"/>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76CBC307-2411-4EE5-84D8-17BAC62622EA}"/>
              </a:ext>
            </a:extLst>
          </p:cNvPr>
          <p:cNvGrpSpPr/>
          <p:nvPr/>
        </p:nvGrpSpPr>
        <p:grpSpPr>
          <a:xfrm>
            <a:off x="1140544" y="1923678"/>
            <a:ext cx="1295400" cy="1295400"/>
            <a:chOff x="6063591" y="1581150"/>
            <a:chExt cx="1295400" cy="1295400"/>
          </a:xfrm>
        </p:grpSpPr>
        <p:sp>
          <p:nvSpPr>
            <p:cNvPr id="42" name="Text Placeholder 2">
              <a:extLst>
                <a:ext uri="{FF2B5EF4-FFF2-40B4-BE49-F238E27FC236}">
                  <a16:creationId xmlns:a16="http://schemas.microsoft.com/office/drawing/2014/main" id="{5D80CF60-8F58-4F09-AD00-D87DB8697C8E}"/>
                </a:ext>
              </a:extLst>
            </p:cNvPr>
            <p:cNvSpPr txBox="1">
              <a:spLocks/>
            </p:cNvSpPr>
            <p:nvPr/>
          </p:nvSpPr>
          <p:spPr>
            <a:xfrm>
              <a:off x="6168847" y="2058016"/>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36781" eaLnBrk="1" fontAlgn="auto" hangingPunct="1">
                <a:spcBef>
                  <a:spcPts val="263"/>
                </a:spcBef>
                <a:spcAft>
                  <a:spcPts val="263"/>
                </a:spcAft>
                <a:buNone/>
              </a:pPr>
              <a:r>
                <a:rPr lang="en-US" sz="1404" spc="-22" dirty="0">
                  <a:solidFill>
                    <a:srgbClr val="4E5255"/>
                  </a:solidFill>
                  <a:ea typeface="Tahoma" pitchFamily="34" charset="0"/>
                  <a:cs typeface="Tahoma" pitchFamily="34" charset="0"/>
                </a:rPr>
                <a:t>Innovation</a:t>
              </a:r>
            </a:p>
          </p:txBody>
        </p:sp>
        <p:sp>
          <p:nvSpPr>
            <p:cNvPr id="43" name="Oval 42">
              <a:extLst>
                <a:ext uri="{FF2B5EF4-FFF2-40B4-BE49-F238E27FC236}">
                  <a16:creationId xmlns:a16="http://schemas.microsoft.com/office/drawing/2014/main" id="{B6ED43A1-18BF-4DF8-8A1D-FCB2F5635936}"/>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522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B64B-1839-4A31-B8CF-69A7B05F4E7F}"/>
              </a:ext>
            </a:extLst>
          </p:cNvPr>
          <p:cNvSpPr>
            <a:spLocks noGrp="1"/>
          </p:cNvSpPr>
          <p:nvPr>
            <p:ph type="title"/>
          </p:nvPr>
        </p:nvSpPr>
        <p:spPr/>
        <p:txBody>
          <a:bodyPr/>
          <a:lstStyle/>
          <a:p>
            <a:r>
              <a:rPr lang="en-GB" dirty="0"/>
              <a:t>What if you could?</a:t>
            </a:r>
          </a:p>
        </p:txBody>
      </p:sp>
      <p:grpSp>
        <p:nvGrpSpPr>
          <p:cNvPr id="35" name="Group 34">
            <a:extLst>
              <a:ext uri="{FF2B5EF4-FFF2-40B4-BE49-F238E27FC236}">
                <a16:creationId xmlns:a16="http://schemas.microsoft.com/office/drawing/2014/main" id="{93D4E2D9-6576-4E12-A528-8AC00812B073}"/>
              </a:ext>
            </a:extLst>
          </p:cNvPr>
          <p:cNvGrpSpPr/>
          <p:nvPr/>
        </p:nvGrpSpPr>
        <p:grpSpPr>
          <a:xfrm>
            <a:off x="6688951" y="2080863"/>
            <a:ext cx="1295400" cy="1295400"/>
            <a:chOff x="6063591" y="1581150"/>
            <a:chExt cx="1295400" cy="1295400"/>
          </a:xfrm>
        </p:grpSpPr>
        <p:sp>
          <p:nvSpPr>
            <p:cNvPr id="36" name="Text Placeholder 2">
              <a:extLst>
                <a:ext uri="{FF2B5EF4-FFF2-40B4-BE49-F238E27FC236}">
                  <a16:creationId xmlns:a16="http://schemas.microsoft.com/office/drawing/2014/main" id="{CD0EC2AD-D58F-4CDB-9AFF-8A2D2D131937}"/>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Operating Costs</a:t>
              </a:r>
            </a:p>
          </p:txBody>
        </p:sp>
        <p:sp>
          <p:nvSpPr>
            <p:cNvPr id="37" name="Oval 36">
              <a:extLst>
                <a:ext uri="{FF2B5EF4-FFF2-40B4-BE49-F238E27FC236}">
                  <a16:creationId xmlns:a16="http://schemas.microsoft.com/office/drawing/2014/main" id="{186AD971-B324-457F-971E-09C43485F9FE}"/>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5587753-6423-4497-A5AF-07486FE691BA}"/>
              </a:ext>
            </a:extLst>
          </p:cNvPr>
          <p:cNvGrpSpPr/>
          <p:nvPr/>
        </p:nvGrpSpPr>
        <p:grpSpPr>
          <a:xfrm>
            <a:off x="4944817" y="2093563"/>
            <a:ext cx="1295400" cy="1295400"/>
            <a:chOff x="6063591" y="1581150"/>
            <a:chExt cx="1295400" cy="1295400"/>
          </a:xfrm>
        </p:grpSpPr>
        <p:sp>
          <p:nvSpPr>
            <p:cNvPr id="39" name="Text Placeholder 2">
              <a:extLst>
                <a:ext uri="{FF2B5EF4-FFF2-40B4-BE49-F238E27FC236}">
                  <a16:creationId xmlns:a16="http://schemas.microsoft.com/office/drawing/2014/main" id="{F6D98072-DF80-4813-9D6B-74074FA42E70}"/>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Quality &amp; Compliance</a:t>
              </a:r>
            </a:p>
          </p:txBody>
        </p:sp>
        <p:sp>
          <p:nvSpPr>
            <p:cNvPr id="40" name="Oval 39">
              <a:extLst>
                <a:ext uri="{FF2B5EF4-FFF2-40B4-BE49-F238E27FC236}">
                  <a16:creationId xmlns:a16="http://schemas.microsoft.com/office/drawing/2014/main" id="{8AB1DEDC-8B76-4864-8316-E5760F043A1F}"/>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B44EDE5-EFB5-4415-B3F8-549232135D0C}"/>
              </a:ext>
            </a:extLst>
          </p:cNvPr>
          <p:cNvGrpSpPr/>
          <p:nvPr/>
        </p:nvGrpSpPr>
        <p:grpSpPr>
          <a:xfrm>
            <a:off x="3200684" y="2055463"/>
            <a:ext cx="1295400" cy="1295400"/>
            <a:chOff x="6063591" y="1581150"/>
            <a:chExt cx="1295400" cy="1295400"/>
          </a:xfrm>
        </p:grpSpPr>
        <p:sp>
          <p:nvSpPr>
            <p:cNvPr id="42" name="Text Placeholder 2">
              <a:extLst>
                <a:ext uri="{FF2B5EF4-FFF2-40B4-BE49-F238E27FC236}">
                  <a16:creationId xmlns:a16="http://schemas.microsoft.com/office/drawing/2014/main" id="{AAAFCF01-EB90-4681-AE7A-F79CEB12607F}"/>
                </a:ext>
              </a:extLst>
            </p:cNvPr>
            <p:cNvSpPr txBox="1">
              <a:spLocks/>
            </p:cNvSpPr>
            <p:nvPr/>
          </p:nvSpPr>
          <p:spPr>
            <a:xfrm>
              <a:off x="6149797" y="1978641"/>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Service Excellence</a:t>
              </a:r>
            </a:p>
          </p:txBody>
        </p:sp>
        <p:sp>
          <p:nvSpPr>
            <p:cNvPr id="43" name="Oval 42">
              <a:extLst>
                <a:ext uri="{FF2B5EF4-FFF2-40B4-BE49-F238E27FC236}">
                  <a16:creationId xmlns:a16="http://schemas.microsoft.com/office/drawing/2014/main" id="{2C15C657-15A4-4BD7-B688-55FB9EA37F4F}"/>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EB0E99C-3D6B-4778-A2B2-62A451B7EBA6}"/>
              </a:ext>
            </a:extLst>
          </p:cNvPr>
          <p:cNvGrpSpPr/>
          <p:nvPr/>
        </p:nvGrpSpPr>
        <p:grpSpPr>
          <a:xfrm>
            <a:off x="1456551" y="2042763"/>
            <a:ext cx="1295400" cy="1295400"/>
            <a:chOff x="6063591" y="1581150"/>
            <a:chExt cx="1295400" cy="1295400"/>
          </a:xfrm>
        </p:grpSpPr>
        <p:sp>
          <p:nvSpPr>
            <p:cNvPr id="45" name="Text Placeholder 2">
              <a:extLst>
                <a:ext uri="{FF2B5EF4-FFF2-40B4-BE49-F238E27FC236}">
                  <a16:creationId xmlns:a16="http://schemas.microsoft.com/office/drawing/2014/main" id="{AD1A23E6-9D50-4254-863A-538134F94353}"/>
                </a:ext>
              </a:extLst>
            </p:cNvPr>
            <p:cNvSpPr txBox="1">
              <a:spLocks/>
            </p:cNvSpPr>
            <p:nvPr/>
          </p:nvSpPr>
          <p:spPr>
            <a:xfrm>
              <a:off x="6168847" y="2058016"/>
              <a:ext cx="1122987" cy="523262"/>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636781" eaLnBrk="1" fontAlgn="auto" hangingPunct="1">
                <a:spcBef>
                  <a:spcPts val="263"/>
                </a:spcBef>
                <a:spcAft>
                  <a:spcPts val="263"/>
                </a:spcAft>
                <a:buNone/>
              </a:pPr>
              <a:r>
                <a:rPr lang="en-US" sz="1404" spc="-22" dirty="0">
                  <a:solidFill>
                    <a:srgbClr val="4E5255"/>
                  </a:solidFill>
                  <a:ea typeface="Tahoma" pitchFamily="34" charset="0"/>
                  <a:cs typeface="Tahoma" pitchFamily="34" charset="0"/>
                </a:rPr>
                <a:t>Innovation</a:t>
              </a:r>
            </a:p>
          </p:txBody>
        </p:sp>
        <p:sp>
          <p:nvSpPr>
            <p:cNvPr id="46" name="Oval 45">
              <a:extLst>
                <a:ext uri="{FF2B5EF4-FFF2-40B4-BE49-F238E27FC236}">
                  <a16:creationId xmlns:a16="http://schemas.microsoft.com/office/drawing/2014/main" id="{99CC02C1-EED6-4C74-9804-0D59B640292E}"/>
                </a:ext>
              </a:extLst>
            </p:cNvPr>
            <p:cNvSpPr/>
            <p:nvPr/>
          </p:nvSpPr>
          <p:spPr>
            <a:xfrm>
              <a:off x="6063591" y="1581150"/>
              <a:ext cx="1295400" cy="1295400"/>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62655DC6-B7FD-4800-8C9D-7E24FDEAC903}"/>
              </a:ext>
            </a:extLst>
          </p:cNvPr>
          <p:cNvSpPr>
            <a:spLocks noChangeAspect="1"/>
          </p:cNvSpPr>
          <p:nvPr/>
        </p:nvSpPr>
        <p:spPr>
          <a:xfrm>
            <a:off x="1399401" y="1923678"/>
            <a:ext cx="1484335" cy="1484335"/>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t>Develop </a:t>
            </a:r>
            <a:br>
              <a:rPr lang="en-US" sz="1228" dirty="0"/>
            </a:br>
            <a:r>
              <a:rPr lang="en-US" sz="1228" dirty="0"/>
              <a:t>new products</a:t>
            </a:r>
            <a:br>
              <a:rPr lang="en-US" sz="1228" dirty="0"/>
            </a:br>
            <a:r>
              <a:rPr lang="en-US" sz="1228" dirty="0"/>
              <a:t>faster?</a:t>
            </a:r>
          </a:p>
        </p:txBody>
      </p:sp>
      <p:sp>
        <p:nvSpPr>
          <p:cNvPr id="48" name="Oval 47">
            <a:extLst>
              <a:ext uri="{FF2B5EF4-FFF2-40B4-BE49-F238E27FC236}">
                <a16:creationId xmlns:a16="http://schemas.microsoft.com/office/drawing/2014/main" id="{59719973-C52E-4F47-BBDC-D1758551C845}"/>
              </a:ext>
            </a:extLst>
          </p:cNvPr>
          <p:cNvSpPr>
            <a:spLocks noChangeAspect="1"/>
          </p:cNvSpPr>
          <p:nvPr/>
        </p:nvSpPr>
        <p:spPr>
          <a:xfrm>
            <a:off x="3087665" y="1923678"/>
            <a:ext cx="1484335" cy="1484335"/>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t>Improve</a:t>
            </a:r>
            <a:br>
              <a:rPr lang="en-US" sz="1228" dirty="0"/>
            </a:br>
            <a:r>
              <a:rPr lang="en-US" sz="1228" dirty="0"/>
              <a:t>forecasting </a:t>
            </a:r>
            <a:br>
              <a:rPr lang="en-US" sz="1228" dirty="0"/>
            </a:br>
            <a:r>
              <a:rPr lang="en-US" sz="1228" dirty="0"/>
              <a:t>and balance supply? </a:t>
            </a:r>
          </a:p>
        </p:txBody>
      </p:sp>
      <p:sp>
        <p:nvSpPr>
          <p:cNvPr id="49" name="Oval 48">
            <a:extLst>
              <a:ext uri="{FF2B5EF4-FFF2-40B4-BE49-F238E27FC236}">
                <a16:creationId xmlns:a16="http://schemas.microsoft.com/office/drawing/2014/main" id="{3FE50134-7E89-42C7-B76D-1C585FF73887}"/>
              </a:ext>
            </a:extLst>
          </p:cNvPr>
          <p:cNvSpPr>
            <a:spLocks noChangeAspect="1"/>
          </p:cNvSpPr>
          <p:nvPr/>
        </p:nvSpPr>
        <p:spPr>
          <a:xfrm>
            <a:off x="4876419" y="1933203"/>
            <a:ext cx="1484335" cy="1484335"/>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t>Minimize the</a:t>
            </a:r>
            <a:br>
              <a:rPr lang="en-US" sz="1228" dirty="0"/>
            </a:br>
            <a:r>
              <a:rPr lang="en-US" sz="1228" dirty="0"/>
              <a:t>risk of a</a:t>
            </a:r>
            <a:br>
              <a:rPr lang="en-US" sz="1228" dirty="0"/>
            </a:br>
            <a:r>
              <a:rPr lang="en-US" sz="1228" dirty="0"/>
              <a:t>recall?</a:t>
            </a:r>
          </a:p>
        </p:txBody>
      </p:sp>
      <p:sp>
        <p:nvSpPr>
          <p:cNvPr id="50" name="Oval 49">
            <a:extLst>
              <a:ext uri="{FF2B5EF4-FFF2-40B4-BE49-F238E27FC236}">
                <a16:creationId xmlns:a16="http://schemas.microsoft.com/office/drawing/2014/main" id="{5366616B-9422-48C7-93F1-76260F7F6FF5}"/>
              </a:ext>
            </a:extLst>
          </p:cNvPr>
          <p:cNvSpPr>
            <a:spLocks noChangeAspect="1"/>
          </p:cNvSpPr>
          <p:nvPr/>
        </p:nvSpPr>
        <p:spPr>
          <a:xfrm>
            <a:off x="6573041" y="1933203"/>
            <a:ext cx="1484335" cy="1484335"/>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8" dirty="0"/>
              <a:t>Reduce costs</a:t>
            </a:r>
            <a:br>
              <a:rPr lang="en-US" sz="1228" dirty="0"/>
            </a:br>
            <a:r>
              <a:rPr lang="en-US" sz="1228" dirty="0"/>
              <a:t>and optimize</a:t>
            </a:r>
            <a:br>
              <a:rPr lang="en-US" sz="1228" dirty="0"/>
            </a:br>
            <a:r>
              <a:rPr lang="en-US" sz="1228" dirty="0"/>
              <a:t>yields?</a:t>
            </a:r>
          </a:p>
        </p:txBody>
      </p:sp>
    </p:spTree>
    <p:extLst>
      <p:ext uri="{BB962C8B-B14F-4D97-AF65-F5344CB8AC3E}">
        <p14:creationId xmlns:p14="http://schemas.microsoft.com/office/powerpoint/2010/main" val="21720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EA3A-B2A4-4321-A9D4-A1D8A9F2C794}"/>
              </a:ext>
            </a:extLst>
          </p:cNvPr>
          <p:cNvSpPr>
            <a:spLocks noGrp="1"/>
          </p:cNvSpPr>
          <p:nvPr>
            <p:ph type="title"/>
          </p:nvPr>
        </p:nvSpPr>
        <p:spPr/>
        <p:txBody>
          <a:bodyPr/>
          <a:lstStyle/>
          <a:p>
            <a:r>
              <a:rPr lang="en-GB" dirty="0"/>
              <a:t>And you also had?</a:t>
            </a:r>
          </a:p>
        </p:txBody>
      </p:sp>
      <p:pic>
        <p:nvPicPr>
          <p:cNvPr id="19" name="Picture 18">
            <a:extLst>
              <a:ext uri="{FF2B5EF4-FFF2-40B4-BE49-F238E27FC236}">
                <a16:creationId xmlns:a16="http://schemas.microsoft.com/office/drawing/2014/main" id="{93B2E6DE-B771-4847-8945-979C1A523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717" y="1480283"/>
            <a:ext cx="2387611" cy="2387611"/>
          </a:xfrm>
          <a:prstGeom prst="rect">
            <a:avLst/>
          </a:prstGeom>
        </p:spPr>
      </p:pic>
      <p:sp>
        <p:nvSpPr>
          <p:cNvPr id="20" name="Oval 19">
            <a:extLst>
              <a:ext uri="{FF2B5EF4-FFF2-40B4-BE49-F238E27FC236}">
                <a16:creationId xmlns:a16="http://schemas.microsoft.com/office/drawing/2014/main" id="{6DB655EF-E293-4E94-AB4F-EEDE015FE1BE}"/>
              </a:ext>
            </a:extLst>
          </p:cNvPr>
          <p:cNvSpPr/>
          <p:nvPr/>
        </p:nvSpPr>
        <p:spPr>
          <a:xfrm>
            <a:off x="3614378" y="1868944"/>
            <a:ext cx="1610289" cy="1610289"/>
          </a:xfrm>
          <a:prstGeom prst="ellipse">
            <a:avLst/>
          </a:prstGeom>
          <a:solidFill>
            <a:schemeClr val="bg1"/>
          </a:solidFill>
          <a:ln w="76200" cmpd="sng">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626" tIns="20313" rIns="40626" bIns="20313" numCol="1" spcCol="0" rtlCol="0" fromWordArt="0" anchor="ctr" anchorCtr="0" forceAA="0" compatLnSpc="1">
            <a:prstTxWarp prst="textNoShape">
              <a:avLst/>
            </a:prstTxWarp>
            <a:noAutofit/>
          </a:bodyPr>
          <a:lstStyle/>
          <a:p>
            <a:pPr algn="ctr"/>
            <a:endParaRPr lang="en-US" sz="603">
              <a:solidFill>
                <a:schemeClr val="tx1"/>
              </a:solidFill>
            </a:endParaRPr>
          </a:p>
        </p:txBody>
      </p:sp>
      <p:grpSp>
        <p:nvGrpSpPr>
          <p:cNvPr id="21" name="Group 20">
            <a:extLst>
              <a:ext uri="{FF2B5EF4-FFF2-40B4-BE49-F238E27FC236}">
                <a16:creationId xmlns:a16="http://schemas.microsoft.com/office/drawing/2014/main" id="{BC9F630C-BD0F-45AE-AB14-E37A54BF4800}"/>
              </a:ext>
            </a:extLst>
          </p:cNvPr>
          <p:cNvGrpSpPr/>
          <p:nvPr/>
        </p:nvGrpSpPr>
        <p:grpSpPr>
          <a:xfrm>
            <a:off x="1476371" y="3197688"/>
            <a:ext cx="2352327" cy="611445"/>
            <a:chOff x="1660358" y="6608682"/>
            <a:chExt cx="5294546" cy="1376220"/>
          </a:xfrm>
        </p:grpSpPr>
        <p:grpSp>
          <p:nvGrpSpPr>
            <p:cNvPr id="22" name="Group 21">
              <a:extLst>
                <a:ext uri="{FF2B5EF4-FFF2-40B4-BE49-F238E27FC236}">
                  <a16:creationId xmlns:a16="http://schemas.microsoft.com/office/drawing/2014/main" id="{692BBCD8-9E24-4C7C-B14F-B132D5E204FB}"/>
                </a:ext>
              </a:extLst>
            </p:cNvPr>
            <p:cNvGrpSpPr/>
            <p:nvPr/>
          </p:nvGrpSpPr>
          <p:grpSpPr>
            <a:xfrm>
              <a:off x="5578684" y="6608682"/>
              <a:ext cx="1376220" cy="1376220"/>
              <a:chOff x="2095067" y="4609553"/>
              <a:chExt cx="2454387" cy="2454387"/>
            </a:xfrm>
          </p:grpSpPr>
          <p:sp>
            <p:nvSpPr>
              <p:cNvPr id="25" name="Oval 24">
                <a:extLst>
                  <a:ext uri="{FF2B5EF4-FFF2-40B4-BE49-F238E27FC236}">
                    <a16:creationId xmlns:a16="http://schemas.microsoft.com/office/drawing/2014/main" id="{A37B53F0-570B-4379-9D7B-DF206D2B9E85}"/>
                  </a:ext>
                </a:extLst>
              </p:cNvPr>
              <p:cNvSpPr/>
              <p:nvPr/>
            </p:nvSpPr>
            <p:spPr>
              <a:xfrm>
                <a:off x="2095067" y="4609553"/>
                <a:ext cx="2454387" cy="24543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26" name="Rectangle 25">
                <a:extLst>
                  <a:ext uri="{FF2B5EF4-FFF2-40B4-BE49-F238E27FC236}">
                    <a16:creationId xmlns:a16="http://schemas.microsoft.com/office/drawing/2014/main" id="{2B4FD5CD-914B-42D9-BA69-C3D97AC686FB}"/>
                  </a:ext>
                </a:extLst>
              </p:cNvPr>
              <p:cNvSpPr/>
              <p:nvPr/>
            </p:nvSpPr>
            <p:spPr>
              <a:xfrm>
                <a:off x="3408684" y="5613233"/>
                <a:ext cx="741526" cy="1358468"/>
              </a:xfrm>
              <a:prstGeom prst="rect">
                <a:avLst/>
              </a:prstGeom>
            </p:spPr>
            <p:txBody>
              <a:bodyPr wrap="none">
                <a:spAutoFit/>
              </a:bodyPr>
              <a:lstStyle/>
              <a:p>
                <a:pPr algn="ctr"/>
                <a:endParaRPr lang="en-US" sz="1599" dirty="0">
                  <a:solidFill>
                    <a:schemeClr val="bg1"/>
                  </a:solidFill>
                </a:endParaRPr>
              </a:p>
            </p:txBody>
          </p:sp>
        </p:grpSp>
        <p:sp>
          <p:nvSpPr>
            <p:cNvPr id="23" name="TextBox 22">
              <a:extLst>
                <a:ext uri="{FF2B5EF4-FFF2-40B4-BE49-F238E27FC236}">
                  <a16:creationId xmlns:a16="http://schemas.microsoft.com/office/drawing/2014/main" id="{F15B8DC2-469C-49D2-B19C-7D33A2BB4A43}"/>
                </a:ext>
              </a:extLst>
            </p:cNvPr>
            <p:cNvSpPr txBox="1"/>
            <p:nvPr/>
          </p:nvSpPr>
          <p:spPr>
            <a:xfrm>
              <a:off x="1660358" y="7045588"/>
              <a:ext cx="3680431"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Location Flexibility</a:t>
              </a:r>
            </a:p>
          </p:txBody>
        </p:sp>
        <p:pic>
          <p:nvPicPr>
            <p:cNvPr id="24" name="Picture 4" descr="Tablet_rev_300px.png">
              <a:extLst>
                <a:ext uri="{FF2B5EF4-FFF2-40B4-BE49-F238E27FC236}">
                  <a16:creationId xmlns:a16="http://schemas.microsoft.com/office/drawing/2014/main" id="{48227B95-BBD3-431E-B6AE-B98608377C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807"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F4834A6-6835-4FB7-8445-8C114EF2B20F}"/>
              </a:ext>
            </a:extLst>
          </p:cNvPr>
          <p:cNvGrpSpPr/>
          <p:nvPr/>
        </p:nvGrpSpPr>
        <p:grpSpPr>
          <a:xfrm>
            <a:off x="5046087" y="1605146"/>
            <a:ext cx="3053322" cy="608899"/>
            <a:chOff x="9466365" y="3024235"/>
            <a:chExt cx="6872323" cy="1370493"/>
          </a:xfrm>
        </p:grpSpPr>
        <p:sp>
          <p:nvSpPr>
            <p:cNvPr id="28" name="Oval 27">
              <a:extLst>
                <a:ext uri="{FF2B5EF4-FFF2-40B4-BE49-F238E27FC236}">
                  <a16:creationId xmlns:a16="http://schemas.microsoft.com/office/drawing/2014/main" id="{BDC01CBE-13FD-4340-849B-1D624D70EF2F}"/>
                </a:ext>
              </a:extLst>
            </p:cNvPr>
            <p:cNvSpPr/>
            <p:nvPr/>
          </p:nvSpPr>
          <p:spPr>
            <a:xfrm>
              <a:off x="9466365" y="3024235"/>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29" name="TextBox 28">
              <a:extLst>
                <a:ext uri="{FF2B5EF4-FFF2-40B4-BE49-F238E27FC236}">
                  <a16:creationId xmlns:a16="http://schemas.microsoft.com/office/drawing/2014/main" id="{21D98455-0CE9-4BE6-B9D5-2A6F130B32AE}"/>
                </a:ext>
              </a:extLst>
            </p:cNvPr>
            <p:cNvSpPr txBox="1"/>
            <p:nvPr/>
          </p:nvSpPr>
          <p:spPr>
            <a:xfrm>
              <a:off x="11195216" y="3458278"/>
              <a:ext cx="5143472"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Flexible Integration</a:t>
              </a:r>
            </a:p>
          </p:txBody>
        </p:sp>
        <p:pic>
          <p:nvPicPr>
            <p:cNvPr id="30" name="Picture 6" descr="SupplyChain_rev_300px.png">
              <a:extLst>
                <a:ext uri="{FF2B5EF4-FFF2-40B4-BE49-F238E27FC236}">
                  <a16:creationId xmlns:a16="http://schemas.microsoft.com/office/drawing/2014/main" id="{C88977D2-91D4-43A0-87B0-1127878574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4327" y="326524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D3593917-9AA8-4B4E-B4AA-F800FAD73D3B}"/>
              </a:ext>
            </a:extLst>
          </p:cNvPr>
          <p:cNvGrpSpPr/>
          <p:nvPr/>
        </p:nvGrpSpPr>
        <p:grpSpPr>
          <a:xfrm>
            <a:off x="5328062" y="2369639"/>
            <a:ext cx="2988354" cy="608899"/>
            <a:chOff x="10043876" y="4744934"/>
            <a:chExt cx="6726094" cy="1370493"/>
          </a:xfrm>
        </p:grpSpPr>
        <p:sp>
          <p:nvSpPr>
            <p:cNvPr id="32" name="Oval 31">
              <a:extLst>
                <a:ext uri="{FF2B5EF4-FFF2-40B4-BE49-F238E27FC236}">
                  <a16:creationId xmlns:a16="http://schemas.microsoft.com/office/drawing/2014/main" id="{73401FBE-2339-44BC-91A6-1310938F7875}"/>
                </a:ext>
              </a:extLst>
            </p:cNvPr>
            <p:cNvSpPr/>
            <p:nvPr/>
          </p:nvSpPr>
          <p:spPr>
            <a:xfrm>
              <a:off x="10043876" y="4744934"/>
              <a:ext cx="1370493" cy="13704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pic>
          <p:nvPicPr>
            <p:cNvPr id="33" name="Picture 10" descr="Process_rev_300px.png">
              <a:extLst>
                <a:ext uri="{FF2B5EF4-FFF2-40B4-BE49-F238E27FC236}">
                  <a16:creationId xmlns:a16="http://schemas.microsoft.com/office/drawing/2014/main" id="{48A7F707-1E85-4ED0-B87D-22755F6BB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9626" y="4985940"/>
              <a:ext cx="888479" cy="8884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A4D3A6E-C564-4CC9-8ECF-0A821BF976F0}"/>
                </a:ext>
              </a:extLst>
            </p:cNvPr>
            <p:cNvSpPr txBox="1"/>
            <p:nvPr/>
          </p:nvSpPr>
          <p:spPr>
            <a:xfrm>
              <a:off x="11626497" y="5171769"/>
              <a:ext cx="5143473" cy="492455"/>
            </a:xfrm>
            <a:prstGeom prst="rect">
              <a:avLst/>
            </a:prstGeom>
            <a:noFill/>
          </p:spPr>
          <p:txBody>
            <a:bodyPr wrap="square" lIns="0" tIns="0" rIns="0" bIns="0" rtlCol="0" anchor="t">
              <a:spAutoFit/>
            </a:bodyPr>
            <a:lstStyle/>
            <a:p>
              <a:r>
                <a:rPr lang="en-US" sz="1422" dirty="0">
                  <a:solidFill>
                    <a:schemeClr val="tx1">
                      <a:lumMod val="75000"/>
                      <a:lumOff val="25000"/>
                    </a:schemeClr>
                  </a:solidFill>
                </a:rPr>
                <a:t>Efficient Processes</a:t>
              </a:r>
            </a:p>
          </p:txBody>
        </p:sp>
      </p:grpSp>
      <p:grpSp>
        <p:nvGrpSpPr>
          <p:cNvPr id="35" name="Group 34">
            <a:extLst>
              <a:ext uri="{FF2B5EF4-FFF2-40B4-BE49-F238E27FC236}">
                <a16:creationId xmlns:a16="http://schemas.microsoft.com/office/drawing/2014/main" id="{AE08EBEF-7591-45BB-A0F2-D22C424EB3B4}"/>
              </a:ext>
            </a:extLst>
          </p:cNvPr>
          <p:cNvGrpSpPr/>
          <p:nvPr/>
        </p:nvGrpSpPr>
        <p:grpSpPr>
          <a:xfrm>
            <a:off x="5031289" y="3198164"/>
            <a:ext cx="1756896" cy="610490"/>
            <a:chOff x="9623558" y="6609756"/>
            <a:chExt cx="3954368" cy="1374071"/>
          </a:xfrm>
        </p:grpSpPr>
        <p:sp>
          <p:nvSpPr>
            <p:cNvPr id="36" name="Oval 35">
              <a:extLst>
                <a:ext uri="{FF2B5EF4-FFF2-40B4-BE49-F238E27FC236}">
                  <a16:creationId xmlns:a16="http://schemas.microsoft.com/office/drawing/2014/main" id="{7EABC816-F120-4FC0-86CA-033ADD1AC817}"/>
                </a:ext>
              </a:extLst>
            </p:cNvPr>
            <p:cNvSpPr/>
            <p:nvPr/>
          </p:nvSpPr>
          <p:spPr>
            <a:xfrm>
              <a:off x="9623558" y="6609756"/>
              <a:ext cx="1374071" cy="13740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37" name="TextBox 36">
              <a:extLst>
                <a:ext uri="{FF2B5EF4-FFF2-40B4-BE49-F238E27FC236}">
                  <a16:creationId xmlns:a16="http://schemas.microsoft.com/office/drawing/2014/main" id="{199B2DB1-8B15-43BE-AB1D-0286501A0C1B}"/>
                </a:ext>
              </a:extLst>
            </p:cNvPr>
            <p:cNvSpPr txBox="1"/>
            <p:nvPr/>
          </p:nvSpPr>
          <p:spPr>
            <a:xfrm>
              <a:off x="11362316" y="7045589"/>
              <a:ext cx="2215610" cy="492454"/>
            </a:xfrm>
            <a:prstGeom prst="rect">
              <a:avLst/>
            </a:prstGeom>
            <a:noFill/>
          </p:spPr>
          <p:txBody>
            <a:bodyPr wrap="square" lIns="0" tIns="0" rIns="0" bIns="0" rtlCol="0" anchor="t">
              <a:spAutoFit/>
            </a:bodyPr>
            <a:lstStyle/>
            <a:p>
              <a:r>
                <a:rPr lang="en-US" sz="1422" dirty="0">
                  <a:solidFill>
                    <a:schemeClr val="tx1">
                      <a:lumMod val="75000"/>
                      <a:lumOff val="25000"/>
                    </a:schemeClr>
                  </a:solidFill>
                </a:rPr>
                <a:t>Lower TCO</a:t>
              </a:r>
            </a:p>
          </p:txBody>
        </p:sp>
        <p:pic>
          <p:nvPicPr>
            <p:cNvPr id="38" name="Picture 12" descr="Financials_rev_300px.png">
              <a:extLst>
                <a:ext uri="{FF2B5EF4-FFF2-40B4-BE49-F238E27FC236}">
                  <a16:creationId xmlns:a16="http://schemas.microsoft.com/office/drawing/2014/main" id="{E2565479-F8B6-469C-AD69-7811C027FB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89810" y="6852552"/>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592D7FF1-B432-44A0-BC13-CE4266EDFFBD}"/>
              </a:ext>
            </a:extLst>
          </p:cNvPr>
          <p:cNvGrpSpPr/>
          <p:nvPr/>
        </p:nvGrpSpPr>
        <p:grpSpPr>
          <a:xfrm>
            <a:off x="1046945" y="2369639"/>
            <a:ext cx="2469293" cy="608899"/>
            <a:chOff x="770020" y="4744934"/>
            <a:chExt cx="5557807" cy="1370493"/>
          </a:xfrm>
        </p:grpSpPr>
        <p:sp>
          <p:nvSpPr>
            <p:cNvPr id="40" name="Oval 39">
              <a:extLst>
                <a:ext uri="{FF2B5EF4-FFF2-40B4-BE49-F238E27FC236}">
                  <a16:creationId xmlns:a16="http://schemas.microsoft.com/office/drawing/2014/main" id="{48DB96D5-9225-4F01-8E52-25E08DB95DDD}"/>
                </a:ext>
              </a:extLst>
            </p:cNvPr>
            <p:cNvSpPr/>
            <p:nvPr/>
          </p:nvSpPr>
          <p:spPr>
            <a:xfrm>
              <a:off x="4957334" y="4744934"/>
              <a:ext cx="1370493" cy="1370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2">
                <a:solidFill>
                  <a:prstClr val="white"/>
                </a:solidFill>
              </a:endParaRPr>
            </a:p>
          </p:txBody>
        </p:sp>
        <p:sp>
          <p:nvSpPr>
            <p:cNvPr id="41" name="TextBox 40">
              <a:extLst>
                <a:ext uri="{FF2B5EF4-FFF2-40B4-BE49-F238E27FC236}">
                  <a16:creationId xmlns:a16="http://schemas.microsoft.com/office/drawing/2014/main" id="{565DFD83-9E36-4EDB-BFB3-D96D864C9AC5}"/>
                </a:ext>
              </a:extLst>
            </p:cNvPr>
            <p:cNvSpPr txBox="1"/>
            <p:nvPr/>
          </p:nvSpPr>
          <p:spPr>
            <a:xfrm>
              <a:off x="770020" y="5178977"/>
              <a:ext cx="4070267"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Effective Collaboration</a:t>
              </a:r>
            </a:p>
          </p:txBody>
        </p:sp>
        <p:pic>
          <p:nvPicPr>
            <p:cNvPr id="42" name="Picture 14" descr="Chat_rev_300px.png">
              <a:extLst>
                <a:ext uri="{FF2B5EF4-FFF2-40B4-BE49-F238E27FC236}">
                  <a16:creationId xmlns:a16="http://schemas.microsoft.com/office/drawing/2014/main" id="{71E5D9C4-A6D1-4AD4-B36B-871C11241D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083" y="5030364"/>
              <a:ext cx="888479" cy="888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311CAB8F-10C4-46AE-9358-4889CD17ED22}"/>
              </a:ext>
            </a:extLst>
          </p:cNvPr>
          <p:cNvGrpSpPr/>
          <p:nvPr/>
        </p:nvGrpSpPr>
        <p:grpSpPr>
          <a:xfrm>
            <a:off x="930235" y="1606461"/>
            <a:ext cx="2850609" cy="606267"/>
            <a:chOff x="564481" y="3027198"/>
            <a:chExt cx="6416063" cy="1364566"/>
          </a:xfrm>
        </p:grpSpPr>
        <p:sp>
          <p:nvSpPr>
            <p:cNvPr id="44" name="TextBox 43">
              <a:extLst>
                <a:ext uri="{FF2B5EF4-FFF2-40B4-BE49-F238E27FC236}">
                  <a16:creationId xmlns:a16="http://schemas.microsoft.com/office/drawing/2014/main" id="{610A2EF0-C896-40F7-A0F6-3467CE1A26F5}"/>
                </a:ext>
              </a:extLst>
            </p:cNvPr>
            <p:cNvSpPr txBox="1"/>
            <p:nvPr/>
          </p:nvSpPr>
          <p:spPr>
            <a:xfrm>
              <a:off x="564481" y="3458278"/>
              <a:ext cx="4771085" cy="492455"/>
            </a:xfrm>
            <a:prstGeom prst="rect">
              <a:avLst/>
            </a:prstGeom>
            <a:noFill/>
          </p:spPr>
          <p:txBody>
            <a:bodyPr wrap="square" lIns="0" tIns="0" rIns="0" bIns="0" rtlCol="0" anchor="t">
              <a:spAutoFit/>
            </a:bodyPr>
            <a:lstStyle/>
            <a:p>
              <a:pPr algn="r"/>
              <a:r>
                <a:rPr lang="en-US" sz="1422" dirty="0">
                  <a:solidFill>
                    <a:schemeClr val="tx1">
                      <a:lumMod val="75000"/>
                      <a:lumOff val="25000"/>
                    </a:schemeClr>
                  </a:solidFill>
                </a:rPr>
                <a:t>Timely Information</a:t>
              </a:r>
            </a:p>
          </p:txBody>
        </p:sp>
        <p:pic>
          <p:nvPicPr>
            <p:cNvPr id="45" name="Picture 44">
              <a:extLst>
                <a:ext uri="{FF2B5EF4-FFF2-40B4-BE49-F238E27FC236}">
                  <a16:creationId xmlns:a16="http://schemas.microsoft.com/office/drawing/2014/main" id="{8430961F-6408-4E23-872B-3A2D71CF6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6805" y="3027198"/>
              <a:ext cx="1413739" cy="1364566"/>
            </a:xfrm>
            <a:prstGeom prst="rect">
              <a:avLst/>
            </a:prstGeom>
          </p:spPr>
        </p:pic>
        <p:pic>
          <p:nvPicPr>
            <p:cNvPr id="46" name="Picture 2" descr="Analytics-Graph_rev_300px.png">
              <a:extLst>
                <a:ext uri="{FF2B5EF4-FFF2-40B4-BE49-F238E27FC236}">
                  <a16:creationId xmlns:a16="http://schemas.microsoft.com/office/drawing/2014/main" id="{034785B3-0BE0-43C8-A7CE-E307B4D0885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0931" y="3300411"/>
              <a:ext cx="818141" cy="818141"/>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Oval 46">
            <a:extLst>
              <a:ext uri="{FF2B5EF4-FFF2-40B4-BE49-F238E27FC236}">
                <a16:creationId xmlns:a16="http://schemas.microsoft.com/office/drawing/2014/main" id="{26F9DAA9-D2B6-4C43-918B-67E16C6D84FA}"/>
              </a:ext>
            </a:extLst>
          </p:cNvPr>
          <p:cNvSpPr>
            <a:spLocks noChangeAspect="1"/>
          </p:cNvSpPr>
          <p:nvPr/>
        </p:nvSpPr>
        <p:spPr>
          <a:xfrm>
            <a:off x="3674724" y="1928624"/>
            <a:ext cx="1503166" cy="1503166"/>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44" dirty="0">
                <a:solidFill>
                  <a:schemeClr val="bg1"/>
                </a:solidFill>
              </a:rPr>
              <a:t>Optimal Business Operations</a:t>
            </a:r>
          </a:p>
        </p:txBody>
      </p:sp>
    </p:spTree>
    <p:extLst>
      <p:ext uri="{BB962C8B-B14F-4D97-AF65-F5344CB8AC3E}">
        <p14:creationId xmlns:p14="http://schemas.microsoft.com/office/powerpoint/2010/main" val="361371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0-#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1+#ppt_w/2"/>
                                          </p:val>
                                        </p:tav>
                                        <p:tav tm="100000">
                                          <p:val>
                                            <p:strVal val="#ppt_x"/>
                                          </p:val>
                                        </p:tav>
                                      </p:tavLst>
                                    </p:anim>
                                    <p:anim calcmode="lin" valueType="num">
                                      <p:cBhvr additive="base">
                                        <p:cTn id="37"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8A5-E9EF-4B1E-8917-DBD4D287AD13}"/>
              </a:ext>
            </a:extLst>
          </p:cNvPr>
          <p:cNvSpPr>
            <a:spLocks noGrp="1"/>
          </p:cNvSpPr>
          <p:nvPr>
            <p:ph type="title"/>
          </p:nvPr>
        </p:nvSpPr>
        <p:spPr/>
        <p:txBody>
          <a:bodyPr/>
          <a:lstStyle/>
          <a:p>
            <a:r>
              <a:rPr lang="en-US" dirty="0"/>
              <a:t>..and it looked like this?</a:t>
            </a:r>
            <a:endParaRPr lang="en-GB" dirty="0"/>
          </a:p>
        </p:txBody>
      </p:sp>
      <p:pic>
        <p:nvPicPr>
          <p:cNvPr id="4" name="Picture 3" descr="InforMingle-Home-InSituation.png">
            <a:extLst>
              <a:ext uri="{FF2B5EF4-FFF2-40B4-BE49-F238E27FC236}">
                <a16:creationId xmlns:a16="http://schemas.microsoft.com/office/drawing/2014/main" id="{B3BB7F19-E808-4DEC-BA5F-542442B08ECE}"/>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472" t="9968" r="11632"/>
          <a:stretch/>
        </p:blipFill>
        <p:spPr>
          <a:xfrm>
            <a:off x="2046676" y="1276350"/>
            <a:ext cx="5050648" cy="3066006"/>
          </a:xfrm>
          <a:prstGeom prst="rect">
            <a:avLst/>
          </a:prstGeom>
        </p:spPr>
      </p:pic>
    </p:spTree>
    <p:extLst>
      <p:ext uri="{BB962C8B-B14F-4D97-AF65-F5344CB8AC3E}">
        <p14:creationId xmlns:p14="http://schemas.microsoft.com/office/powerpoint/2010/main" val="221797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16F96C93-D5BD-4520-A043-404861BDF4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0" b="230"/>
          <a:stretch>
            <a:fillRect/>
          </a:stretch>
        </p:blipFill>
        <p:spPr>
          <a:xfrm>
            <a:off x="0" y="0"/>
            <a:ext cx="9144000" cy="5065200"/>
          </a:xfrm>
        </p:spPr>
      </p:pic>
      <p:sp>
        <p:nvSpPr>
          <p:cNvPr id="3" name="Title 2">
            <a:extLst>
              <a:ext uri="{FF2B5EF4-FFF2-40B4-BE49-F238E27FC236}">
                <a16:creationId xmlns:a16="http://schemas.microsoft.com/office/drawing/2014/main" id="{8123B6C2-7320-4263-B872-21D39C4A9DE7}"/>
              </a:ext>
            </a:extLst>
          </p:cNvPr>
          <p:cNvSpPr>
            <a:spLocks noGrp="1"/>
          </p:cNvSpPr>
          <p:nvPr>
            <p:ph type="title"/>
          </p:nvPr>
        </p:nvSpPr>
        <p:spPr/>
        <p:txBody>
          <a:bodyPr/>
          <a:lstStyle/>
          <a:p>
            <a:r>
              <a:rPr lang="en-GB" dirty="0"/>
              <a:t>Making innovation work for you</a:t>
            </a:r>
          </a:p>
        </p:txBody>
      </p:sp>
    </p:spTree>
    <p:extLst>
      <p:ext uri="{BB962C8B-B14F-4D97-AF65-F5344CB8AC3E}">
        <p14:creationId xmlns:p14="http://schemas.microsoft.com/office/powerpoint/2010/main" val="1603477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B97D-74FF-44D6-ADD9-39F140D32901}"/>
              </a:ext>
            </a:extLst>
          </p:cNvPr>
          <p:cNvSpPr>
            <a:spLocks noGrp="1"/>
          </p:cNvSpPr>
          <p:nvPr>
            <p:ph type="title"/>
          </p:nvPr>
        </p:nvSpPr>
        <p:spPr/>
        <p:txBody>
          <a:bodyPr/>
          <a:lstStyle/>
          <a:p>
            <a:r>
              <a:rPr lang="en-GB" dirty="0"/>
              <a:t>Making innovation work for you</a:t>
            </a:r>
          </a:p>
        </p:txBody>
      </p:sp>
      <p:grpSp>
        <p:nvGrpSpPr>
          <p:cNvPr id="18" name="Group 17">
            <a:extLst>
              <a:ext uri="{FF2B5EF4-FFF2-40B4-BE49-F238E27FC236}">
                <a16:creationId xmlns:a16="http://schemas.microsoft.com/office/drawing/2014/main" id="{F946BC56-073F-4181-90CB-CA97067F8B56}"/>
              </a:ext>
            </a:extLst>
          </p:cNvPr>
          <p:cNvGrpSpPr/>
          <p:nvPr/>
        </p:nvGrpSpPr>
        <p:grpSpPr>
          <a:xfrm>
            <a:off x="3967250" y="1059582"/>
            <a:ext cx="3641161" cy="3365837"/>
            <a:chOff x="6757670" y="726831"/>
            <a:chExt cx="9115375" cy="8224360"/>
          </a:xfrm>
        </p:grpSpPr>
        <p:grpSp>
          <p:nvGrpSpPr>
            <p:cNvPr id="19" name="Group 18">
              <a:extLst>
                <a:ext uri="{FF2B5EF4-FFF2-40B4-BE49-F238E27FC236}">
                  <a16:creationId xmlns:a16="http://schemas.microsoft.com/office/drawing/2014/main" id="{FDAB1C36-C33B-4C77-B118-3E7A3ADE2984}"/>
                </a:ext>
              </a:extLst>
            </p:cNvPr>
            <p:cNvGrpSpPr/>
            <p:nvPr/>
          </p:nvGrpSpPr>
          <p:grpSpPr>
            <a:xfrm>
              <a:off x="6757670" y="726831"/>
              <a:ext cx="9115375" cy="8224360"/>
              <a:chOff x="5092994" y="-138730"/>
              <a:chExt cx="10608908" cy="9277490"/>
            </a:xfrm>
          </p:grpSpPr>
          <p:pic>
            <p:nvPicPr>
              <p:cNvPr id="24" name="Picture 23" descr="ION_diagram_thing_flat.png">
                <a:extLst>
                  <a:ext uri="{FF2B5EF4-FFF2-40B4-BE49-F238E27FC236}">
                    <a16:creationId xmlns:a16="http://schemas.microsoft.com/office/drawing/2014/main" id="{78C76C00-7536-44E3-9313-B32A5EAF13CD}"/>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92994" y="-138730"/>
                <a:ext cx="10608908" cy="9277490"/>
              </a:xfrm>
              <a:prstGeom prst="rect">
                <a:avLst/>
              </a:prstGeom>
            </p:spPr>
          </p:pic>
          <p:sp>
            <p:nvSpPr>
              <p:cNvPr id="25" name="TextBox 24">
                <a:extLst>
                  <a:ext uri="{FF2B5EF4-FFF2-40B4-BE49-F238E27FC236}">
                    <a16:creationId xmlns:a16="http://schemas.microsoft.com/office/drawing/2014/main" id="{64D4D61F-CA1F-461A-9A50-EF57990FD826}"/>
                  </a:ext>
                </a:extLst>
              </p:cNvPr>
              <p:cNvSpPr txBox="1"/>
              <p:nvPr/>
            </p:nvSpPr>
            <p:spPr>
              <a:xfrm>
                <a:off x="6971387" y="397637"/>
                <a:ext cx="7143136" cy="1272519"/>
              </a:xfrm>
              <a:prstGeom prst="rect">
                <a:avLst/>
              </a:prstGeom>
              <a:noFill/>
            </p:spPr>
            <p:txBody>
              <a:bodyPr wrap="square" lIns="0" tIns="0" rIns="0" bIns="0" rtlCol="0" anchor="t">
                <a:spAutoFit/>
              </a:bodyPr>
              <a:lstStyle/>
              <a:p>
                <a:pPr algn="ctr"/>
                <a:r>
                  <a:rPr lang="en-US" sz="1200" dirty="0">
                    <a:solidFill>
                      <a:srgbClr val="515359"/>
                    </a:solidFill>
                    <a:latin typeface="Calibri" panose="020F0502020204030204" pitchFamily="34" charset="0"/>
                    <a:cs typeface="Calibri" panose="020F0502020204030204" pitchFamily="34" charset="0"/>
                  </a:rPr>
                  <a:t>Business Vault</a:t>
                </a:r>
              </a:p>
              <a:p>
                <a:pPr algn="ctr"/>
                <a:r>
                  <a:rPr lang="en-US" sz="900" dirty="0">
                    <a:solidFill>
                      <a:srgbClr val="515359"/>
                    </a:solidFill>
                    <a:latin typeface="Calibri" panose="020F0502020204030204" pitchFamily="34" charset="0"/>
                    <a:cs typeface="Calibri" panose="020F0502020204030204" pitchFamily="34" charset="0"/>
                  </a:rPr>
                  <a:t>Analytics  |  Reporting  |  Search  |  In-context BI</a:t>
                </a:r>
              </a:p>
              <a:p>
                <a:endParaRPr lang="en-US" sz="900" dirty="0">
                  <a:solidFill>
                    <a:srgbClr val="515359"/>
                  </a:solidFill>
                  <a:latin typeface="Calibri" panose="020F0502020204030204" pitchFamily="34" charset="0"/>
                  <a:cs typeface="Calibri" panose="020F0502020204030204" pitchFamily="34" charset="0"/>
                </a:endParaRPr>
              </a:p>
            </p:txBody>
          </p:sp>
        </p:grpSp>
        <p:sp>
          <p:nvSpPr>
            <p:cNvPr id="20" name="TextBox 19">
              <a:extLst>
                <a:ext uri="{FF2B5EF4-FFF2-40B4-BE49-F238E27FC236}">
                  <a16:creationId xmlns:a16="http://schemas.microsoft.com/office/drawing/2014/main" id="{61D3CA5D-C898-4B3B-A885-0D9FC2762001}"/>
                </a:ext>
              </a:extLst>
            </p:cNvPr>
            <p:cNvSpPr txBox="1"/>
            <p:nvPr/>
          </p:nvSpPr>
          <p:spPr>
            <a:xfrm>
              <a:off x="8926465" y="7940538"/>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Cloud</a:t>
              </a:r>
            </a:p>
          </p:txBody>
        </p:sp>
        <p:sp>
          <p:nvSpPr>
            <p:cNvPr id="21" name="TextBox 20">
              <a:extLst>
                <a:ext uri="{FF2B5EF4-FFF2-40B4-BE49-F238E27FC236}">
                  <a16:creationId xmlns:a16="http://schemas.microsoft.com/office/drawing/2014/main" id="{C04E527C-D664-496E-A7E6-DB4069B4B61A}"/>
                </a:ext>
              </a:extLst>
            </p:cNvPr>
            <p:cNvSpPr txBox="1"/>
            <p:nvPr/>
          </p:nvSpPr>
          <p:spPr>
            <a:xfrm>
              <a:off x="11535302" y="8031421"/>
              <a:ext cx="2224772"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Motion</a:t>
              </a:r>
            </a:p>
          </p:txBody>
        </p:sp>
        <p:sp>
          <p:nvSpPr>
            <p:cNvPr id="22" name="TextBox 21">
              <a:extLst>
                <a:ext uri="{FF2B5EF4-FFF2-40B4-BE49-F238E27FC236}">
                  <a16:creationId xmlns:a16="http://schemas.microsoft.com/office/drawing/2014/main" id="{8B74FF20-3EDA-4847-9A84-11D412CE5507}"/>
                </a:ext>
              </a:extLst>
            </p:cNvPr>
            <p:cNvSpPr txBox="1"/>
            <p:nvPr/>
          </p:nvSpPr>
          <p:spPr>
            <a:xfrm>
              <a:off x="13339301" y="673890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sp>
          <p:nvSpPr>
            <p:cNvPr id="23" name="TextBox 22">
              <a:extLst>
                <a:ext uri="{FF2B5EF4-FFF2-40B4-BE49-F238E27FC236}">
                  <a16:creationId xmlns:a16="http://schemas.microsoft.com/office/drawing/2014/main" id="{2D5B1971-8D3D-4F71-9C88-B319C1E62D35}"/>
                </a:ext>
              </a:extLst>
            </p:cNvPr>
            <p:cNvSpPr txBox="1"/>
            <p:nvPr/>
          </p:nvSpPr>
          <p:spPr>
            <a:xfrm>
              <a:off x="7463949" y="6630817"/>
              <a:ext cx="2060740" cy="394825"/>
            </a:xfrm>
            <a:prstGeom prst="rect">
              <a:avLst/>
            </a:prstGeom>
            <a:noFill/>
          </p:spPr>
          <p:txBody>
            <a:bodyPr wrap="square" lIns="0" tIns="0" rIns="0" bIns="0" rtlCol="0" anchor="t">
              <a:spAutoFit/>
            </a:bodyPr>
            <a:lstStyle/>
            <a:p>
              <a:pPr algn="ctr"/>
              <a:r>
                <a:rPr lang="en-US" sz="1050" dirty="0">
                  <a:solidFill>
                    <a:srgbClr val="515359"/>
                  </a:solidFill>
                  <a:latin typeface="Calibri" panose="020F0502020204030204" pitchFamily="34" charset="0"/>
                  <a:cs typeface="Calibri" panose="020F0502020204030204" pitchFamily="34" charset="0"/>
                </a:rPr>
                <a:t>Application</a:t>
              </a:r>
            </a:p>
          </p:txBody>
        </p:sp>
      </p:grpSp>
      <p:sp>
        <p:nvSpPr>
          <p:cNvPr id="27" name="Rounded Rectangle 18">
            <a:extLst>
              <a:ext uri="{FF2B5EF4-FFF2-40B4-BE49-F238E27FC236}">
                <a16:creationId xmlns:a16="http://schemas.microsoft.com/office/drawing/2014/main" id="{CB8B7C1F-BBA5-4834-873D-DFF17921E86B}"/>
              </a:ext>
            </a:extLst>
          </p:cNvPr>
          <p:cNvSpPr/>
          <p:nvPr/>
        </p:nvSpPr>
        <p:spPr>
          <a:xfrm>
            <a:off x="1979712" y="4349840"/>
            <a:ext cx="5867400" cy="442960"/>
          </a:xfrm>
          <a:prstGeom prst="roundRect">
            <a:avLst>
              <a:gd name="adj" fmla="val 97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117" tIns="20059" rIns="40117" bIns="20059" numCol="1" spcCol="0" rtlCol="0" fromWordArt="0" anchor="ctr" anchorCtr="0" forceAA="0" compatLnSpc="1">
            <a:prstTxWarp prst="textNoShape">
              <a:avLst/>
            </a:prstTxWarp>
            <a:noAutofit/>
          </a:bodyPr>
          <a:lstStyle/>
          <a:p>
            <a:pPr lvl="0" algn="ctr"/>
            <a:r>
              <a:rPr lang="en-US" sz="1400" dirty="0">
                <a:solidFill>
                  <a:schemeClr val="bg1">
                    <a:lumMod val="50000"/>
                  </a:schemeClr>
                </a:solidFill>
                <a:latin typeface="Calibri" panose="020F0502020204030204" pitchFamily="34" charset="0"/>
                <a:cs typeface="Calibri" panose="020F0502020204030204" pitchFamily="34" charset="0"/>
              </a:rPr>
              <a:t>“Infor has improved the ease of interfacing with other systems and they are constantly moving forward with technology.”</a:t>
            </a:r>
          </a:p>
        </p:txBody>
      </p:sp>
      <p:sp>
        <p:nvSpPr>
          <p:cNvPr id="28" name="Rectangle 27">
            <a:extLst>
              <a:ext uri="{FF2B5EF4-FFF2-40B4-BE49-F238E27FC236}">
                <a16:creationId xmlns:a16="http://schemas.microsoft.com/office/drawing/2014/main" id="{8557112A-8364-4D19-82E6-8CF4195F2D2B}"/>
              </a:ext>
            </a:extLst>
          </p:cNvPr>
          <p:cNvSpPr/>
          <p:nvPr/>
        </p:nvSpPr>
        <p:spPr>
          <a:xfrm>
            <a:off x="1149717" y="1413960"/>
            <a:ext cx="2795968" cy="2055114"/>
          </a:xfrm>
          <a:prstGeom prst="rect">
            <a:avLst/>
          </a:prstGeom>
        </p:spPr>
        <p:txBody>
          <a:bodyPr wrap="square">
            <a:spAutoFit/>
          </a:bodyPr>
          <a:lstStyle/>
          <a:p>
            <a:pPr>
              <a:lnSpc>
                <a:spcPct val="130000"/>
              </a:lnSpc>
            </a:pPr>
            <a:r>
              <a:rPr lang="en-US" sz="1100" dirty="0">
                <a:latin typeface="Calibri" panose="020F0502020204030204" pitchFamily="34" charset="0"/>
                <a:cs typeface="Calibri" panose="020F0502020204030204" pitchFamily="34" charset="0"/>
              </a:rPr>
              <a:t>Integrate disparate systems simply with greater business process flexibility.</a:t>
            </a:r>
          </a:p>
          <a:p>
            <a:pPr>
              <a:lnSpc>
                <a:spcPct val="130000"/>
              </a:lnSpc>
            </a:pPr>
            <a:endParaRPr lang="en-US" sz="1100" dirty="0">
              <a:latin typeface="Calibri" panose="020F0502020204030204" pitchFamily="34" charset="0"/>
              <a:cs typeface="Calibri" panose="020F0502020204030204" pitchFamily="34" charset="0"/>
            </a:endParaRP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Upgrade independence</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Workflow and alerts across systems</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Change business processes as needed</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Create real time data repository</a:t>
            </a:r>
          </a:p>
          <a:p>
            <a:pPr marL="150430" indent="-150430">
              <a:lnSpc>
                <a:spcPct val="130000"/>
              </a:lnSpc>
              <a:buClr>
                <a:srgbClr val="0C5DAC"/>
              </a:buClr>
              <a:buFont typeface="Arial"/>
              <a:buChar char="•"/>
            </a:pPr>
            <a:r>
              <a:rPr lang="en-US" sz="1100" dirty="0">
                <a:latin typeface="Calibri" panose="020F0502020204030204" pitchFamily="34" charset="0"/>
                <a:cs typeface="Calibri" panose="020F0502020204030204" pitchFamily="34" charset="0"/>
              </a:rPr>
              <a:t>Built to OAGIS and internet standards</a:t>
            </a:r>
          </a:p>
          <a:p>
            <a:pPr>
              <a:lnSpc>
                <a:spcPct val="130000"/>
              </a:lnSpc>
            </a:pP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266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D07E6-38C1-4F2C-BEFD-1845427137B2}"/>
              </a:ext>
            </a:extLst>
          </p:cNvPr>
          <p:cNvGrpSpPr/>
          <p:nvPr/>
        </p:nvGrpSpPr>
        <p:grpSpPr>
          <a:xfrm>
            <a:off x="2311298" y="1471972"/>
            <a:ext cx="4411031" cy="2770818"/>
            <a:chOff x="3490615" y="691277"/>
            <a:chExt cx="11306618" cy="6713570"/>
          </a:xfrm>
        </p:grpSpPr>
        <p:pic>
          <p:nvPicPr>
            <p:cNvPr id="3" name="Picture 2">
              <a:extLst>
                <a:ext uri="{FF2B5EF4-FFF2-40B4-BE49-F238E27FC236}">
                  <a16:creationId xmlns:a16="http://schemas.microsoft.com/office/drawing/2014/main" id="{5C13467B-08AA-4097-BA6E-382E97EB01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883"/>
            <a:stretch/>
          </p:blipFill>
          <p:spPr>
            <a:xfrm>
              <a:off x="3490615" y="691277"/>
              <a:ext cx="11306618" cy="6713570"/>
            </a:xfrm>
            <a:prstGeom prst="rect">
              <a:avLst/>
            </a:prstGeom>
          </p:spPr>
        </p:pic>
        <p:pic>
          <p:nvPicPr>
            <p:cNvPr id="4" name="Picture 3" descr="InforMingle_Home_1920.png">
              <a:extLst>
                <a:ext uri="{FF2B5EF4-FFF2-40B4-BE49-F238E27FC236}">
                  <a16:creationId xmlns:a16="http://schemas.microsoft.com/office/drawing/2014/main" id="{DE8B657A-A878-4F5D-8058-ED1CD1131C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358" y="2007244"/>
              <a:ext cx="8598404" cy="4946755"/>
            </a:xfrm>
            <a:prstGeom prst="rect">
              <a:avLst/>
            </a:prstGeom>
          </p:spPr>
        </p:pic>
      </p:grpSp>
      <p:cxnSp>
        <p:nvCxnSpPr>
          <p:cNvPr id="5" name="Straight Connector 4">
            <a:extLst>
              <a:ext uri="{FF2B5EF4-FFF2-40B4-BE49-F238E27FC236}">
                <a16:creationId xmlns:a16="http://schemas.microsoft.com/office/drawing/2014/main" id="{0536CE51-4EEB-49FF-A883-7DD0AC465542}"/>
              </a:ext>
            </a:extLst>
          </p:cNvPr>
          <p:cNvCxnSpPr/>
          <p:nvPr/>
        </p:nvCxnSpPr>
        <p:spPr>
          <a:xfrm>
            <a:off x="1513891" y="2545544"/>
            <a:ext cx="120473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B33466-CD29-4529-BC91-6D926D51B19D}"/>
              </a:ext>
            </a:extLst>
          </p:cNvPr>
          <p:cNvSpPr txBox="1"/>
          <p:nvPr/>
        </p:nvSpPr>
        <p:spPr>
          <a:xfrm>
            <a:off x="1531851" y="2545544"/>
            <a:ext cx="977832" cy="276999"/>
          </a:xfrm>
          <a:prstGeom prst="rect">
            <a:avLst/>
          </a:prstGeom>
          <a:noFill/>
        </p:spPr>
        <p:txBody>
          <a:bodyPr wrap="non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Stay connected with </a:t>
            </a:r>
          </a:p>
          <a:p>
            <a:r>
              <a:rPr lang="en-GB" sz="900" dirty="0">
                <a:solidFill>
                  <a:schemeClr val="bg1">
                    <a:lumMod val="50000"/>
                  </a:schemeClr>
                </a:solidFill>
                <a:latin typeface="Calibri" panose="020F0502020204030204" pitchFamily="34" charset="0"/>
                <a:cs typeface="Calibri" panose="020F0502020204030204" pitchFamily="34" charset="0"/>
              </a:rPr>
              <a:t>real-time alerts</a:t>
            </a:r>
          </a:p>
        </p:txBody>
      </p:sp>
      <p:cxnSp>
        <p:nvCxnSpPr>
          <p:cNvPr id="7" name="Straight Connector 6">
            <a:extLst>
              <a:ext uri="{FF2B5EF4-FFF2-40B4-BE49-F238E27FC236}">
                <a16:creationId xmlns:a16="http://schemas.microsoft.com/office/drawing/2014/main" id="{BF7AF56A-4789-4DD2-A7BE-AAEF2F0E20F5}"/>
              </a:ext>
            </a:extLst>
          </p:cNvPr>
          <p:cNvCxnSpPr/>
          <p:nvPr/>
        </p:nvCxnSpPr>
        <p:spPr>
          <a:xfrm>
            <a:off x="1497656" y="3492942"/>
            <a:ext cx="1219246"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9EF24E-B05A-46D7-B85E-B0AC9589A19F}"/>
              </a:ext>
            </a:extLst>
          </p:cNvPr>
          <p:cNvSpPr txBox="1"/>
          <p:nvPr/>
        </p:nvSpPr>
        <p:spPr>
          <a:xfrm>
            <a:off x="1538244" y="3492943"/>
            <a:ext cx="1134603" cy="415498"/>
          </a:xfrm>
          <a:prstGeom prst="rect">
            <a:avLst/>
          </a:prstGeom>
          <a:noFill/>
        </p:spPr>
        <p:txBody>
          <a:bodyPr wrap="square" lIns="0" tIns="0" rIns="0" bIns="0" rtlCol="0" anchor="t">
            <a:spAutoFit/>
          </a:bodyPr>
          <a:lstStyle/>
          <a:p>
            <a:r>
              <a:rPr lang="en-GB" sz="900" dirty="0">
                <a:solidFill>
                  <a:schemeClr val="bg1">
                    <a:lumMod val="50000"/>
                  </a:schemeClr>
                </a:solidFill>
                <a:latin typeface="Calibri" panose="020F0502020204030204" pitchFamily="34" charset="0"/>
                <a:cs typeface="Calibri" panose="020F0502020204030204" pitchFamily="34" charset="0"/>
              </a:rPr>
              <a:t>In-context analytics deliver key indicators at a glance</a:t>
            </a:r>
          </a:p>
        </p:txBody>
      </p:sp>
      <p:cxnSp>
        <p:nvCxnSpPr>
          <p:cNvPr id="9" name="Straight Connector 8">
            <a:extLst>
              <a:ext uri="{FF2B5EF4-FFF2-40B4-BE49-F238E27FC236}">
                <a16:creationId xmlns:a16="http://schemas.microsoft.com/office/drawing/2014/main" id="{302C1771-E4F9-4058-841A-1B6CF6D04255}"/>
              </a:ext>
            </a:extLst>
          </p:cNvPr>
          <p:cNvCxnSpPr/>
          <p:nvPr/>
        </p:nvCxnSpPr>
        <p:spPr>
          <a:xfrm>
            <a:off x="6254304" y="2708427"/>
            <a:ext cx="1444541"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01E9EA-2972-4A4B-8283-B7F1E8E80BA6}"/>
              </a:ext>
            </a:extLst>
          </p:cNvPr>
          <p:cNvSpPr txBox="1"/>
          <p:nvPr/>
        </p:nvSpPr>
        <p:spPr>
          <a:xfrm>
            <a:off x="6422383" y="2719605"/>
            <a:ext cx="1276462" cy="415498"/>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Communicate, collaborate and share information with colleagues</a:t>
            </a:r>
          </a:p>
        </p:txBody>
      </p:sp>
      <p:cxnSp>
        <p:nvCxnSpPr>
          <p:cNvPr id="11" name="Straight Connector 10">
            <a:extLst>
              <a:ext uri="{FF2B5EF4-FFF2-40B4-BE49-F238E27FC236}">
                <a16:creationId xmlns:a16="http://schemas.microsoft.com/office/drawing/2014/main" id="{60CA81B6-C55F-4E66-A725-3255CECE8BFF}"/>
              </a:ext>
            </a:extLst>
          </p:cNvPr>
          <p:cNvCxnSpPr/>
          <p:nvPr/>
        </p:nvCxnSpPr>
        <p:spPr>
          <a:xfrm>
            <a:off x="4460448" y="3249512"/>
            <a:ext cx="3238397"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85AD4D-8939-4BCC-BA57-5E45AC03F7C4}"/>
              </a:ext>
            </a:extLst>
          </p:cNvPr>
          <p:cNvSpPr txBox="1"/>
          <p:nvPr/>
        </p:nvSpPr>
        <p:spPr>
          <a:xfrm>
            <a:off x="6422383" y="3260692"/>
            <a:ext cx="1276462" cy="2769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Automated tasks let you</a:t>
            </a:r>
            <a:br>
              <a:rPr lang="en-GB" sz="900" dirty="0">
                <a:solidFill>
                  <a:schemeClr val="bg1">
                    <a:lumMod val="50000"/>
                  </a:schemeClr>
                </a:solidFill>
                <a:latin typeface="Calibri" panose="020F0502020204030204" pitchFamily="34" charset="0"/>
                <a:cs typeface="Calibri" panose="020F0502020204030204" pitchFamily="34" charset="0"/>
              </a:rPr>
            </a:br>
            <a:r>
              <a:rPr lang="en-GB" sz="900" dirty="0">
                <a:solidFill>
                  <a:schemeClr val="bg1">
                    <a:lumMod val="50000"/>
                  </a:schemeClr>
                </a:solidFill>
                <a:latin typeface="Calibri" panose="020F0502020204030204" pitchFamily="34" charset="0"/>
                <a:cs typeface="Calibri" panose="020F0502020204030204" pitchFamily="34" charset="0"/>
              </a:rPr>
              <a:t>respond faster</a:t>
            </a:r>
          </a:p>
        </p:txBody>
      </p:sp>
      <p:cxnSp>
        <p:nvCxnSpPr>
          <p:cNvPr id="13" name="Straight Connector 12">
            <a:extLst>
              <a:ext uri="{FF2B5EF4-FFF2-40B4-BE49-F238E27FC236}">
                <a16:creationId xmlns:a16="http://schemas.microsoft.com/office/drawing/2014/main" id="{DF826765-79DB-4276-8405-CF689A06605D}"/>
              </a:ext>
            </a:extLst>
          </p:cNvPr>
          <p:cNvCxnSpPr/>
          <p:nvPr/>
        </p:nvCxnSpPr>
        <p:spPr>
          <a:xfrm>
            <a:off x="4050975" y="2194518"/>
            <a:ext cx="3647870" cy="0"/>
          </a:xfrm>
          <a:prstGeom prst="line">
            <a:avLst/>
          </a:prstGeom>
          <a:ln w="28575">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52A523-885D-479C-A206-90837C00FF74}"/>
              </a:ext>
            </a:extLst>
          </p:cNvPr>
          <p:cNvSpPr txBox="1"/>
          <p:nvPr/>
        </p:nvSpPr>
        <p:spPr>
          <a:xfrm>
            <a:off x="6422383" y="2218064"/>
            <a:ext cx="1276462" cy="138499"/>
          </a:xfrm>
          <a:prstGeom prst="rect">
            <a:avLst/>
          </a:prstGeom>
          <a:noFill/>
        </p:spPr>
        <p:txBody>
          <a:bodyPr wrap="square" lIns="0" tIns="0" rIns="0" bIns="0" rtlCol="0" anchor="t">
            <a:spAutoFit/>
          </a:bodyPr>
          <a:lstStyle/>
          <a:p>
            <a:pPr algn="r"/>
            <a:r>
              <a:rPr lang="en-GB" sz="900" dirty="0">
                <a:solidFill>
                  <a:schemeClr val="bg1">
                    <a:lumMod val="50000"/>
                  </a:schemeClr>
                </a:solidFill>
                <a:latin typeface="Calibri" panose="020F0502020204030204" pitchFamily="34" charset="0"/>
                <a:cs typeface="Calibri" panose="020F0502020204030204" pitchFamily="34" charset="0"/>
              </a:rPr>
              <a:t>Easy access to all systems</a:t>
            </a:r>
          </a:p>
        </p:txBody>
      </p:sp>
      <p:sp>
        <p:nvSpPr>
          <p:cNvPr id="15" name="Rectangle 14">
            <a:extLst>
              <a:ext uri="{FF2B5EF4-FFF2-40B4-BE49-F238E27FC236}">
                <a16:creationId xmlns:a16="http://schemas.microsoft.com/office/drawing/2014/main" id="{E1A855DC-1F34-45C3-94A6-31F1D9B4D2A5}"/>
              </a:ext>
            </a:extLst>
          </p:cNvPr>
          <p:cNvSpPr/>
          <p:nvPr/>
        </p:nvSpPr>
        <p:spPr>
          <a:xfrm>
            <a:off x="1693940" y="1389832"/>
            <a:ext cx="6192286" cy="276358"/>
          </a:xfrm>
          <a:prstGeom prst="rect">
            <a:avLst/>
          </a:prstGeom>
          <a:noFill/>
        </p:spPr>
        <p:txBody>
          <a:bodyPr wrap="square">
            <a:spAutoFit/>
          </a:bodyPr>
          <a:lstStyle/>
          <a:p>
            <a:pPr>
              <a:lnSpc>
                <a:spcPct val="110000"/>
              </a:lnSpc>
            </a:pPr>
            <a:r>
              <a:rPr lang="en-US" sz="1100" dirty="0">
                <a:solidFill>
                  <a:srgbClr val="515359"/>
                </a:solidFill>
                <a:latin typeface="Calibri" panose="020F0502020204030204" pitchFamily="34" charset="0"/>
                <a:cs typeface="Calibri" panose="020F0502020204030204" pitchFamily="34" charset="0"/>
              </a:rPr>
              <a:t>Infor Ming.le makes collaboration natural and efficient.</a:t>
            </a:r>
          </a:p>
        </p:txBody>
      </p:sp>
      <p:sp>
        <p:nvSpPr>
          <p:cNvPr id="16" name="Rectangle 15">
            <a:extLst>
              <a:ext uri="{FF2B5EF4-FFF2-40B4-BE49-F238E27FC236}">
                <a16:creationId xmlns:a16="http://schemas.microsoft.com/office/drawing/2014/main" id="{295189D3-C2F2-42A9-BA78-1311C1F8AB32}"/>
              </a:ext>
            </a:extLst>
          </p:cNvPr>
          <p:cNvSpPr/>
          <p:nvPr/>
        </p:nvSpPr>
        <p:spPr>
          <a:xfrm>
            <a:off x="4904918" y="904890"/>
            <a:ext cx="3317255" cy="830997"/>
          </a:xfrm>
          <a:prstGeom prst="rect">
            <a:avLst/>
          </a:prstGeom>
        </p:spPr>
        <p:txBody>
          <a:bodyPr wrap="none">
            <a:spAutoFit/>
          </a:bodyPr>
          <a:lstStyle/>
          <a:p>
            <a:r>
              <a:rPr lang="en-US" sz="2400" b="1" dirty="0">
                <a:solidFill>
                  <a:schemeClr val="tx2"/>
                </a:solidFill>
                <a:latin typeface="Calibri" panose="020F0502020204030204" pitchFamily="34" charset="0"/>
                <a:cs typeface="Calibri" panose="020F0502020204030204" pitchFamily="34" charset="0"/>
              </a:rPr>
              <a:t>Social</a:t>
            </a:r>
            <a:r>
              <a:rPr lang="en-US" sz="2400" dirty="0">
                <a:solidFill>
                  <a:schemeClr val="tx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a:t>
            </a:r>
          </a:p>
          <a:p>
            <a:r>
              <a:rPr lang="en-US" sz="2000" i="1" dirty="0">
                <a:solidFill>
                  <a:srgbClr val="515359"/>
                </a:solidFill>
                <a:latin typeface="Calibri" panose="020F0502020204030204" pitchFamily="34" charset="0"/>
                <a:cs typeface="Calibri" panose="020F0502020204030204" pitchFamily="34" charset="0"/>
              </a:rPr>
              <a:t>	</a:t>
            </a:r>
            <a:r>
              <a:rPr lang="en-US" sz="2400" b="1" i="1" dirty="0">
                <a:solidFill>
                  <a:schemeClr val="accent2"/>
                </a:solidFill>
                <a:latin typeface="Calibri" panose="020F0502020204030204" pitchFamily="34" charset="0"/>
                <a:cs typeface="Calibri" panose="020F0502020204030204" pitchFamily="34" charset="0"/>
              </a:rPr>
              <a:t>Essential</a:t>
            </a:r>
            <a:r>
              <a:rPr lang="en-US" sz="2400" dirty="0">
                <a:solidFill>
                  <a:schemeClr val="accent2"/>
                </a:solidFill>
                <a:latin typeface="Calibri" panose="020F0502020204030204" pitchFamily="34" charset="0"/>
                <a:cs typeface="Calibri" panose="020F0502020204030204" pitchFamily="34" charset="0"/>
              </a:rPr>
              <a:t> </a:t>
            </a:r>
            <a:r>
              <a:rPr lang="en-US" sz="2000" dirty="0">
                <a:solidFill>
                  <a:srgbClr val="515359"/>
                </a:solidFill>
                <a:latin typeface="Calibri" panose="020F0502020204030204" pitchFamily="34" charset="0"/>
                <a:cs typeface="Calibri" panose="020F0502020204030204" pitchFamily="34" charset="0"/>
              </a:rPr>
              <a:t>business. </a:t>
            </a:r>
            <a:endParaRPr lang="en-GB" dirty="0">
              <a:latin typeface="Calibri" panose="020F0502020204030204" pitchFamily="34" charset="0"/>
              <a:cs typeface="Calibri" panose="020F0502020204030204" pitchFamily="34" charset="0"/>
            </a:endParaRPr>
          </a:p>
        </p:txBody>
      </p:sp>
      <p:pic>
        <p:nvPicPr>
          <p:cNvPr id="17" name="Picture 16" descr="infor mingle logo.png">
            <a:extLst>
              <a:ext uri="{FF2B5EF4-FFF2-40B4-BE49-F238E27FC236}">
                <a16:creationId xmlns:a16="http://schemas.microsoft.com/office/drawing/2014/main" id="{6B07F7D1-445E-4C1C-91F3-70003079597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982" y="239285"/>
            <a:ext cx="2198340" cy="621015"/>
          </a:xfrm>
          <a:prstGeom prst="rect">
            <a:avLst/>
          </a:prstGeom>
        </p:spPr>
      </p:pic>
    </p:spTree>
    <p:extLst>
      <p:ext uri="{BB962C8B-B14F-4D97-AF65-F5344CB8AC3E}">
        <p14:creationId xmlns:p14="http://schemas.microsoft.com/office/powerpoint/2010/main" val="18104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023" y="2206062"/>
            <a:ext cx="1211955" cy="221164"/>
          </a:xfrm>
          <a:prstGeom prst="rect">
            <a:avLst/>
          </a:prstGeom>
        </p:spPr>
        <p:txBody>
          <a:bodyPr vert="horz" wrap="square" lIns="0" tIns="11634" rIns="0" bIns="0" rtlCol="0">
            <a:spAutoFit/>
          </a:bodyPr>
          <a:lstStyle/>
          <a:p>
            <a:pPr>
              <a:lnSpc>
                <a:spcPts val="1601"/>
              </a:lnSpc>
            </a:pPr>
            <a:r>
              <a:rPr sz="1543" b="0" spc="10" dirty="0">
                <a:latin typeface="Garamond" panose="02020404030301010803" pitchFamily="18" charset="0"/>
              </a:rPr>
              <a:t>Expect</a:t>
            </a:r>
            <a:r>
              <a:rPr sz="1543" b="0" spc="-39" dirty="0">
                <a:latin typeface="Garamond" panose="02020404030301010803" pitchFamily="18" charset="0"/>
              </a:rPr>
              <a:t> </a:t>
            </a:r>
            <a:r>
              <a:rPr sz="1543" b="0" spc="10" dirty="0">
                <a:latin typeface="Garamond" panose="02020404030301010803" pitchFamily="18" charset="0"/>
              </a:rPr>
              <a:t>Beyond</a:t>
            </a:r>
            <a:endParaRPr sz="1543" dirty="0">
              <a:latin typeface="Garamond" panose="02020404030301010803" pitchFamily="18" charset="0"/>
            </a:endParaRPr>
          </a:p>
        </p:txBody>
      </p:sp>
      <p:sp>
        <p:nvSpPr>
          <p:cNvPr id="3" name="object 3"/>
          <p:cNvSpPr txBox="1"/>
          <p:nvPr/>
        </p:nvSpPr>
        <p:spPr>
          <a:xfrm>
            <a:off x="1439485" y="3098207"/>
            <a:ext cx="6254863" cy="1651084"/>
          </a:xfrm>
          <a:prstGeom prst="rect">
            <a:avLst/>
          </a:prstGeom>
        </p:spPr>
        <p:txBody>
          <a:bodyPr vert="horz" wrap="square" lIns="0" tIns="12246" rIns="0" bIns="0" rtlCol="0">
            <a:spAutoFit/>
          </a:bodyPr>
          <a:lstStyle/>
          <a:p>
            <a:pPr marL="12247">
              <a:lnSpc>
                <a:spcPts val="1273"/>
              </a:lnSpc>
              <a:spcBef>
                <a:spcPts val="96"/>
              </a:spcBef>
            </a:pPr>
            <a:r>
              <a:rPr sz="1254" dirty="0">
                <a:latin typeface="Garamond" panose="02020404030301010803" pitchFamily="18" charset="0"/>
                <a:cs typeface="Proxima Nova Lt"/>
              </a:rPr>
              <a:t>Merino</a:t>
            </a:r>
            <a:r>
              <a:rPr sz="1254" spc="-5" dirty="0">
                <a:latin typeface="Garamond" panose="02020404030301010803" pitchFamily="18" charset="0"/>
                <a:cs typeface="Proxima Nova Lt"/>
              </a:rPr>
              <a:t> Rationale</a:t>
            </a:r>
            <a:endParaRPr sz="1254" dirty="0">
              <a:latin typeface="Garamond" panose="02020404030301010803" pitchFamily="18" charset="0"/>
              <a:cs typeface="Proxima Nova Lt"/>
            </a:endParaRPr>
          </a:p>
          <a:p>
            <a:pPr marL="12247">
              <a:lnSpc>
                <a:spcPts val="1273"/>
              </a:lnSpc>
            </a:pPr>
            <a:r>
              <a:rPr sz="1254" dirty="0">
                <a:latin typeface="Garamond" panose="02020404030301010803" pitchFamily="18" charset="0"/>
                <a:cs typeface="Proxima Nova Lt"/>
              </a:rPr>
              <a:t>Expect Beyond</a:t>
            </a:r>
            <a:r>
              <a:rPr sz="1254" spc="-5" dirty="0">
                <a:latin typeface="Garamond" panose="02020404030301010803" pitchFamily="18" charset="0"/>
                <a:cs typeface="Proxima Nova Lt"/>
              </a:rPr>
              <a:t> </a:t>
            </a:r>
            <a:r>
              <a:rPr sz="1254" dirty="0">
                <a:latin typeface="Garamond" panose="02020404030301010803" pitchFamily="18" charset="0"/>
                <a:cs typeface="Proxima Nova Lt"/>
              </a:rPr>
              <a:t>Dimensions</a:t>
            </a:r>
          </a:p>
          <a:p>
            <a:pPr>
              <a:lnSpc>
                <a:spcPct val="100000"/>
              </a:lnSpc>
            </a:pPr>
            <a:endParaRPr sz="1350" dirty="0">
              <a:latin typeface="Garamond" panose="02020404030301010803" pitchFamily="18" charset="0"/>
              <a:cs typeface="Proxima Nova Lt"/>
            </a:endParaRPr>
          </a:p>
          <a:p>
            <a:pPr>
              <a:spcBef>
                <a:spcPts val="29"/>
              </a:spcBef>
            </a:pPr>
            <a:endParaRPr sz="1350" dirty="0">
              <a:latin typeface="Garamond" panose="02020404030301010803" pitchFamily="18" charset="0"/>
              <a:cs typeface="Proxima Nova Lt"/>
            </a:endParaRPr>
          </a:p>
          <a:p>
            <a:pPr marL="23881" marR="4899" algn="just">
              <a:lnSpc>
                <a:spcPts val="1061"/>
              </a:lnSpc>
            </a:pPr>
            <a:r>
              <a:rPr sz="1157" dirty="0">
                <a:latin typeface="Garamond" panose="02020404030301010803" pitchFamily="18" charset="0"/>
                <a:cs typeface="Proxima Nova Lt"/>
              </a:rPr>
              <a:t>The Brand </a:t>
            </a:r>
            <a:r>
              <a:rPr sz="1157" spc="-5" dirty="0">
                <a:latin typeface="Garamond" panose="02020404030301010803" pitchFamily="18" charset="0"/>
                <a:cs typeface="Proxima Nova Lt"/>
              </a:rPr>
              <a:t>name, </a:t>
            </a:r>
            <a:r>
              <a:rPr sz="1157" dirty="0">
                <a:latin typeface="Garamond" panose="02020404030301010803" pitchFamily="18" charset="0"/>
                <a:cs typeface="Proxima Nova Lt"/>
              </a:rPr>
              <a:t>Merino (IT Services), is derived from the parent </a:t>
            </a:r>
            <a:r>
              <a:rPr sz="1157" spc="-10" dirty="0">
                <a:latin typeface="Garamond" panose="02020404030301010803" pitchFamily="18" charset="0"/>
                <a:cs typeface="Proxima Nova Lt"/>
              </a:rPr>
              <a:t>company, </a:t>
            </a:r>
            <a:r>
              <a:rPr sz="1157" dirty="0">
                <a:latin typeface="Garamond" panose="02020404030301010803" pitchFamily="18" charset="0"/>
                <a:cs typeface="Proxima Nova Lt"/>
              </a:rPr>
              <a:t>Merino Industries. The logo  symbolizes</a:t>
            </a:r>
            <a:r>
              <a:rPr sz="1157" spc="-96" dirty="0">
                <a:latin typeface="Garamond" panose="02020404030301010803" pitchFamily="18" charset="0"/>
                <a:cs typeface="Proxima Nova Lt"/>
              </a:rPr>
              <a:t> </a:t>
            </a:r>
            <a:r>
              <a:rPr sz="1157" dirty="0">
                <a:latin typeface="Garamond" panose="02020404030301010803" pitchFamily="18" charset="0"/>
                <a:cs typeface="Proxima Nova Lt"/>
              </a:rPr>
              <a:t>growth</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propelled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by</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important</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aspects</a:t>
            </a:r>
            <a:r>
              <a:rPr sz="1157" spc="-92"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processes</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While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three</a:t>
            </a:r>
            <a:r>
              <a:rPr sz="1157" spc="-92" dirty="0">
                <a:latin typeface="Garamond" panose="02020404030301010803" pitchFamily="18" charset="0"/>
                <a:cs typeface="Proxima Nova Lt"/>
              </a:rPr>
              <a:t> </a:t>
            </a:r>
            <a:r>
              <a:rPr sz="1157" dirty="0">
                <a:latin typeface="Garamond" panose="02020404030301010803" pitchFamily="18" charset="0"/>
                <a:cs typeface="Proxima Nova Lt"/>
              </a:rPr>
              <a:t>arcs  represent</a:t>
            </a:r>
            <a:r>
              <a:rPr sz="1157" spc="-116" dirty="0">
                <a:latin typeface="Garamond" panose="02020404030301010803" pitchFamily="18" charset="0"/>
                <a:cs typeface="Proxima Nova Lt"/>
              </a:rPr>
              <a:t> </a:t>
            </a:r>
            <a:r>
              <a:rPr sz="1157" spc="-5" dirty="0">
                <a:latin typeface="Garamond" panose="02020404030301010803" pitchFamily="18" charset="0"/>
                <a:cs typeface="Proxima Nova Lt"/>
              </a:rPr>
              <a:t>people,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process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services,</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green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arrow</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sign</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of</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prosperity</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growth.</a:t>
            </a:r>
          </a:p>
          <a:p>
            <a:pPr>
              <a:lnSpc>
                <a:spcPct val="100000"/>
              </a:lnSpc>
            </a:pPr>
            <a:endParaRPr sz="1157" dirty="0">
              <a:latin typeface="Garamond" panose="02020404030301010803" pitchFamily="18" charset="0"/>
              <a:cs typeface="Proxima Nova Lt"/>
            </a:endParaRPr>
          </a:p>
          <a:p>
            <a:pPr marL="23881" marR="4899">
              <a:lnSpc>
                <a:spcPts val="1061"/>
              </a:lnSpc>
            </a:pPr>
            <a:r>
              <a:rPr sz="1157" dirty="0">
                <a:latin typeface="Garamond" panose="02020404030301010803" pitchFamily="18" charset="0"/>
                <a:cs typeface="Proxima Nova Lt"/>
              </a:rPr>
              <a:t>The</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positioning</a:t>
            </a:r>
            <a:r>
              <a:rPr sz="1157" spc="-63" dirty="0">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‘Expect</a:t>
            </a:r>
            <a:r>
              <a:rPr sz="1157" b="1" spc="-63" dirty="0">
                <a:solidFill>
                  <a:srgbClr val="C64F51"/>
                </a:solidFill>
                <a:latin typeface="Garamond" panose="02020404030301010803" pitchFamily="18" charset="0"/>
                <a:cs typeface="Proxima Nova Lt"/>
              </a:rPr>
              <a:t> </a:t>
            </a:r>
            <a:r>
              <a:rPr sz="1157" b="1" dirty="0">
                <a:solidFill>
                  <a:srgbClr val="C64F51"/>
                </a:solidFill>
                <a:latin typeface="Garamond" panose="02020404030301010803" pitchFamily="18" charset="0"/>
                <a:cs typeface="Proxima Nova Lt"/>
              </a:rPr>
              <a:t>Beyond’</a:t>
            </a:r>
            <a:r>
              <a:rPr sz="1157" spc="-58" dirty="0">
                <a:solidFill>
                  <a:srgbClr val="C64F51"/>
                </a:solidFill>
                <a:latin typeface="Garamond" panose="02020404030301010803" pitchFamily="18" charset="0"/>
                <a:cs typeface="Proxima Nova Lt"/>
              </a:rPr>
              <a:t> </a:t>
            </a:r>
            <a:r>
              <a:rPr sz="1157" dirty="0">
                <a:latin typeface="Garamond" panose="02020404030301010803" pitchFamily="18" charset="0"/>
                <a:cs typeface="Proxima Nova Lt"/>
              </a:rPr>
              <a:t>came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from</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the</a:t>
            </a:r>
            <a:r>
              <a:rPr sz="1157" spc="-63" dirty="0">
                <a:latin typeface="Garamond" panose="02020404030301010803" pitchFamily="18" charset="0"/>
                <a:cs typeface="Proxima Nova Lt"/>
              </a:rPr>
              <a:t> </a:t>
            </a:r>
            <a:r>
              <a:rPr sz="1157" spc="-5" dirty="0">
                <a:latin typeface="Garamond" panose="02020404030301010803" pitchFamily="18" charset="0"/>
                <a:cs typeface="Proxima Nova Lt"/>
              </a:rPr>
              <a:t>consumer’s</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insight</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which</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assures</a:t>
            </a:r>
            <a:r>
              <a:rPr sz="1157" spc="-68" dirty="0">
                <a:latin typeface="Garamond" panose="02020404030301010803" pitchFamily="18" charset="0"/>
                <a:cs typeface="Proxima Nova Lt"/>
              </a:rPr>
              <a:t> </a:t>
            </a:r>
            <a:r>
              <a:rPr sz="1157" dirty="0">
                <a:latin typeface="Garamond" panose="02020404030301010803" pitchFamily="18" charset="0"/>
                <a:cs typeface="Proxima Nova Lt"/>
              </a:rPr>
              <a:t>a</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complete</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bond</a:t>
            </a:r>
            <a:r>
              <a:rPr sz="1157" spc="-63" dirty="0">
                <a:latin typeface="Garamond" panose="02020404030301010803" pitchFamily="18" charset="0"/>
                <a:cs typeface="Proxima Nova Lt"/>
              </a:rPr>
              <a:t> </a:t>
            </a:r>
            <a:r>
              <a:rPr sz="1157" dirty="0">
                <a:latin typeface="Garamond" panose="02020404030301010803" pitchFamily="18" charset="0"/>
                <a:cs typeface="Proxima Nova Lt"/>
              </a:rPr>
              <a:t>between  Merino</a:t>
            </a:r>
            <a:r>
              <a:rPr sz="1157" spc="-116" dirty="0">
                <a:latin typeface="Garamond" panose="02020404030301010803" pitchFamily="18" charset="0"/>
                <a:cs typeface="Proxima Nova Lt"/>
              </a:rPr>
              <a:t> </a:t>
            </a:r>
            <a:r>
              <a:rPr sz="1157" dirty="0">
                <a:latin typeface="Garamond" panose="02020404030301010803" pitchFamily="18" charset="0"/>
                <a:cs typeface="Proxima Nova Lt"/>
              </a:rPr>
              <a:t>and</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its</a:t>
            </a:r>
            <a:r>
              <a:rPr sz="1157" spc="-110" dirty="0">
                <a:latin typeface="Garamond" panose="02020404030301010803" pitchFamily="18" charset="0"/>
                <a:cs typeface="Proxima Nova Lt"/>
              </a:rPr>
              <a:t> </a:t>
            </a:r>
            <a:r>
              <a:rPr sz="1157" dirty="0">
                <a:latin typeface="Garamond" panose="02020404030301010803" pitchFamily="18" charset="0"/>
                <a:cs typeface="Proxima Nova Lt"/>
              </a:rPr>
              <a:t>clients.</a:t>
            </a:r>
          </a:p>
        </p:txBody>
      </p:sp>
      <p:sp>
        <p:nvSpPr>
          <p:cNvPr id="4" name="object 4"/>
          <p:cNvSpPr/>
          <p:nvPr/>
        </p:nvSpPr>
        <p:spPr>
          <a:xfrm>
            <a:off x="1443425" y="3472098"/>
            <a:ext cx="1732870" cy="0"/>
          </a:xfrm>
          <a:custGeom>
            <a:avLst/>
            <a:gdLst/>
            <a:ahLst/>
            <a:cxnLst/>
            <a:rect l="l" t="t" r="r" b="b"/>
            <a:pathLst>
              <a:path w="1797050">
                <a:moveTo>
                  <a:pt x="0" y="0"/>
                </a:moveTo>
                <a:lnTo>
                  <a:pt x="1797055" y="0"/>
                </a:lnTo>
              </a:path>
            </a:pathLst>
          </a:custGeom>
          <a:ln w="3175">
            <a:solidFill>
              <a:srgbClr val="C64F51"/>
            </a:solidFill>
          </a:ln>
        </p:spPr>
        <p:txBody>
          <a:bodyPr wrap="square" lIns="0" tIns="0" rIns="0" bIns="0" rtlCol="0"/>
          <a:lstStyle/>
          <a:p>
            <a:endParaRPr sz="1736">
              <a:latin typeface="Garamond" panose="02020404030301010803"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7877" y="927882"/>
            <a:ext cx="1228247" cy="12227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ark grey bk.png">
            <a:extLst>
              <a:ext uri="{FF2B5EF4-FFF2-40B4-BE49-F238E27FC236}">
                <a16:creationId xmlns:a16="http://schemas.microsoft.com/office/drawing/2014/main" id="{F415DF9D-1F3C-4D29-A9FE-21E7116967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15616" y="3691750"/>
            <a:ext cx="7132638" cy="1040240"/>
          </a:xfrm>
          <a:prstGeom prst="rect">
            <a:avLst/>
          </a:prstGeom>
        </p:spPr>
      </p:pic>
      <p:pic>
        <p:nvPicPr>
          <p:cNvPr id="31" name="Picture 30" descr="dark grey bk.png">
            <a:extLst>
              <a:ext uri="{FF2B5EF4-FFF2-40B4-BE49-F238E27FC236}">
                <a16:creationId xmlns:a16="http://schemas.microsoft.com/office/drawing/2014/main" id="{BB6AB7EB-BE19-498C-ACC8-4623F4BC6C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14256" y="720620"/>
            <a:ext cx="2633998" cy="2904535"/>
          </a:xfrm>
          <a:prstGeom prst="rect">
            <a:avLst/>
          </a:prstGeom>
        </p:spPr>
      </p:pic>
      <p:grpSp>
        <p:nvGrpSpPr>
          <p:cNvPr id="32" name="Group 31">
            <a:extLst>
              <a:ext uri="{FF2B5EF4-FFF2-40B4-BE49-F238E27FC236}">
                <a16:creationId xmlns:a16="http://schemas.microsoft.com/office/drawing/2014/main" id="{C10D58F8-5CFF-49AB-8E7F-910ED26C1432}"/>
              </a:ext>
            </a:extLst>
          </p:cNvPr>
          <p:cNvGrpSpPr/>
          <p:nvPr/>
        </p:nvGrpSpPr>
        <p:grpSpPr>
          <a:xfrm>
            <a:off x="5701231" y="1518349"/>
            <a:ext cx="2451605" cy="1946956"/>
            <a:chOff x="11088699" y="2143360"/>
            <a:chExt cx="4250120" cy="3567065"/>
          </a:xfrm>
          <a:solidFill>
            <a:srgbClr val="92D050"/>
          </a:solidFill>
        </p:grpSpPr>
        <p:sp>
          <p:nvSpPr>
            <p:cNvPr id="33" name="Rounded Rectangle 35">
              <a:extLst>
                <a:ext uri="{FF2B5EF4-FFF2-40B4-BE49-F238E27FC236}">
                  <a16:creationId xmlns:a16="http://schemas.microsoft.com/office/drawing/2014/main" id="{2378BCDE-CB70-4F12-8F6E-94A52DDEC66B}"/>
                </a:ext>
              </a:extLst>
            </p:cNvPr>
            <p:cNvSpPr/>
            <p:nvPr/>
          </p:nvSpPr>
          <p:spPr>
            <a:xfrm>
              <a:off x="11088699" y="214336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4" dirty="0"/>
            </a:p>
          </p:txBody>
        </p:sp>
        <p:sp>
          <p:nvSpPr>
            <p:cNvPr id="34" name="Rounded Rectangle 36">
              <a:extLst>
                <a:ext uri="{FF2B5EF4-FFF2-40B4-BE49-F238E27FC236}">
                  <a16:creationId xmlns:a16="http://schemas.microsoft.com/office/drawing/2014/main" id="{B05EB928-6766-4462-B310-340435FCD08D}"/>
                </a:ext>
              </a:extLst>
            </p:cNvPr>
            <p:cNvSpPr/>
            <p:nvPr/>
          </p:nvSpPr>
          <p:spPr>
            <a:xfrm>
              <a:off x="11088699" y="275052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3" dirty="0"/>
                <a:t>Graphical Lot Tracker</a:t>
              </a:r>
            </a:p>
          </p:txBody>
        </p:sp>
        <p:sp>
          <p:nvSpPr>
            <p:cNvPr id="35" name="Rounded Rectangle 37">
              <a:extLst>
                <a:ext uri="{FF2B5EF4-FFF2-40B4-BE49-F238E27FC236}">
                  <a16:creationId xmlns:a16="http://schemas.microsoft.com/office/drawing/2014/main" id="{02647E91-8740-4005-8391-57A52B650C07}"/>
                </a:ext>
              </a:extLst>
            </p:cNvPr>
            <p:cNvSpPr/>
            <p:nvPr/>
          </p:nvSpPr>
          <p:spPr>
            <a:xfrm>
              <a:off x="11088699" y="335768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4" dirty="0"/>
            </a:p>
          </p:txBody>
        </p:sp>
        <p:sp>
          <p:nvSpPr>
            <p:cNvPr id="36" name="Rounded Rectangle 38">
              <a:extLst>
                <a:ext uri="{FF2B5EF4-FFF2-40B4-BE49-F238E27FC236}">
                  <a16:creationId xmlns:a16="http://schemas.microsoft.com/office/drawing/2014/main" id="{28EE536F-86C5-407B-AB16-55E7B46D72A6}"/>
                </a:ext>
              </a:extLst>
            </p:cNvPr>
            <p:cNvSpPr/>
            <p:nvPr/>
          </p:nvSpPr>
          <p:spPr>
            <a:xfrm>
              <a:off x="11088699" y="396484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4" dirty="0"/>
            </a:p>
          </p:txBody>
        </p:sp>
        <p:sp>
          <p:nvSpPr>
            <p:cNvPr id="37" name="Rounded Rectangle 39">
              <a:extLst>
                <a:ext uri="{FF2B5EF4-FFF2-40B4-BE49-F238E27FC236}">
                  <a16:creationId xmlns:a16="http://schemas.microsoft.com/office/drawing/2014/main" id="{748B4CEF-C888-425A-9116-3F255D9E33BD}"/>
                </a:ext>
              </a:extLst>
            </p:cNvPr>
            <p:cNvSpPr/>
            <p:nvPr/>
          </p:nvSpPr>
          <p:spPr>
            <a:xfrm>
              <a:off x="11088699" y="457200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3" dirty="0"/>
                <a:t>Demand Planner</a:t>
              </a:r>
            </a:p>
          </p:txBody>
        </p:sp>
        <p:sp>
          <p:nvSpPr>
            <p:cNvPr id="38" name="Rounded Rectangle 40">
              <a:extLst>
                <a:ext uri="{FF2B5EF4-FFF2-40B4-BE49-F238E27FC236}">
                  <a16:creationId xmlns:a16="http://schemas.microsoft.com/office/drawing/2014/main" id="{FE833D3E-25E7-42E5-B61E-5241A9BE0A56}"/>
                </a:ext>
              </a:extLst>
            </p:cNvPr>
            <p:cNvSpPr/>
            <p:nvPr/>
          </p:nvSpPr>
          <p:spPr>
            <a:xfrm>
              <a:off x="11088699" y="5179160"/>
              <a:ext cx="4250120" cy="53126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3" dirty="0"/>
                <a:t>Customer Lifecycle Management</a:t>
              </a:r>
            </a:p>
          </p:txBody>
        </p:sp>
      </p:grpSp>
      <p:sp>
        <p:nvSpPr>
          <p:cNvPr id="39" name="Rectangle 38">
            <a:extLst>
              <a:ext uri="{FF2B5EF4-FFF2-40B4-BE49-F238E27FC236}">
                <a16:creationId xmlns:a16="http://schemas.microsoft.com/office/drawing/2014/main" id="{4B5C1C8E-A19C-49D3-818D-C553CF32D4C2}"/>
              </a:ext>
            </a:extLst>
          </p:cNvPr>
          <p:cNvSpPr/>
          <p:nvPr/>
        </p:nvSpPr>
        <p:spPr>
          <a:xfrm>
            <a:off x="6031870" y="866418"/>
            <a:ext cx="2216384" cy="659219"/>
          </a:xfrm>
          <a:prstGeom prst="rect">
            <a:avLst/>
          </a:prstGeom>
        </p:spPr>
        <p:txBody>
          <a:bodyPr wrap="square">
            <a:spAutoFit/>
          </a:bodyPr>
          <a:lstStyle/>
          <a:p>
            <a:r>
              <a:rPr lang="en-US" sz="1228" b="1" dirty="0">
                <a:solidFill>
                  <a:schemeClr val="bg1"/>
                </a:solidFill>
                <a:latin typeface="Arial"/>
                <a:cs typeface="Arial"/>
              </a:rPr>
              <a:t>Deep core ERP Functionality plus vertical extensions for:</a:t>
            </a:r>
            <a:endParaRPr lang="en-US" sz="1228" dirty="0">
              <a:solidFill>
                <a:schemeClr val="bg1"/>
              </a:solidFill>
              <a:latin typeface="Arial"/>
              <a:cs typeface="Arial"/>
            </a:endParaRPr>
          </a:p>
        </p:txBody>
      </p:sp>
      <p:sp>
        <p:nvSpPr>
          <p:cNvPr id="40" name="Rectangle 39">
            <a:extLst>
              <a:ext uri="{FF2B5EF4-FFF2-40B4-BE49-F238E27FC236}">
                <a16:creationId xmlns:a16="http://schemas.microsoft.com/office/drawing/2014/main" id="{CE6055A3-0958-4669-B71B-2D95E7F0057C}"/>
              </a:ext>
            </a:extLst>
          </p:cNvPr>
          <p:cNvSpPr/>
          <p:nvPr/>
        </p:nvSpPr>
        <p:spPr>
          <a:xfrm>
            <a:off x="5673373" y="3108467"/>
            <a:ext cx="2380984" cy="335413"/>
          </a:xfrm>
          <a:prstGeom prst="rect">
            <a:avLst/>
          </a:prstGeom>
        </p:spPr>
        <p:txBody>
          <a:bodyPr wrap="square" anchor="ctr">
            <a:spAutoFit/>
          </a:bodyPr>
          <a:lstStyle/>
          <a:p>
            <a:pPr algn="ctr">
              <a:lnSpc>
                <a:spcPct val="150000"/>
              </a:lnSpc>
            </a:pPr>
            <a:endParaRPr lang="en-US" sz="1053" dirty="0">
              <a:solidFill>
                <a:schemeClr val="bg1"/>
              </a:solidFill>
            </a:endParaRPr>
          </a:p>
        </p:txBody>
      </p:sp>
      <p:pic>
        <p:nvPicPr>
          <p:cNvPr id="41" name="Picture 40">
            <a:extLst>
              <a:ext uri="{FF2B5EF4-FFF2-40B4-BE49-F238E27FC236}">
                <a16:creationId xmlns:a16="http://schemas.microsoft.com/office/drawing/2014/main" id="{CD006712-B79C-4007-998B-CF777BD5357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73451" y="894908"/>
            <a:ext cx="242161" cy="248902"/>
          </a:xfrm>
          <a:prstGeom prst="rect">
            <a:avLst/>
          </a:prstGeom>
        </p:spPr>
      </p:pic>
      <p:sp>
        <p:nvSpPr>
          <p:cNvPr id="42" name="Rectangle 41">
            <a:extLst>
              <a:ext uri="{FF2B5EF4-FFF2-40B4-BE49-F238E27FC236}">
                <a16:creationId xmlns:a16="http://schemas.microsoft.com/office/drawing/2014/main" id="{C9FE33EE-3E24-4360-8A1A-B60EE703E981}"/>
              </a:ext>
            </a:extLst>
          </p:cNvPr>
          <p:cNvSpPr/>
          <p:nvPr/>
        </p:nvSpPr>
        <p:spPr>
          <a:xfrm>
            <a:off x="6027928" y="3826439"/>
            <a:ext cx="1348446" cy="470257"/>
          </a:xfrm>
          <a:prstGeom prst="rect">
            <a:avLst/>
          </a:prstGeom>
        </p:spPr>
        <p:txBody>
          <a:bodyPr wrap="none">
            <a:spAutoFit/>
          </a:bodyPr>
          <a:lstStyle/>
          <a:p>
            <a:r>
              <a:rPr lang="en-US" sz="1228" b="1" dirty="0">
                <a:solidFill>
                  <a:schemeClr val="bg1"/>
                </a:solidFill>
                <a:latin typeface="Arial"/>
                <a:cs typeface="Arial"/>
              </a:rPr>
              <a:t>Implementation</a:t>
            </a:r>
          </a:p>
          <a:p>
            <a:r>
              <a:rPr lang="en-US" sz="1228" b="1" dirty="0">
                <a:solidFill>
                  <a:schemeClr val="bg1"/>
                </a:solidFill>
                <a:latin typeface="Arial"/>
                <a:cs typeface="Arial"/>
              </a:rPr>
              <a:t>Accelerator</a:t>
            </a:r>
            <a:endParaRPr lang="en-US" sz="1228" dirty="0">
              <a:solidFill>
                <a:schemeClr val="bg1"/>
              </a:solidFill>
              <a:latin typeface="Arial"/>
              <a:cs typeface="Arial"/>
            </a:endParaRPr>
          </a:p>
        </p:txBody>
      </p:sp>
      <p:sp>
        <p:nvSpPr>
          <p:cNvPr id="43" name="Rectangle 42">
            <a:extLst>
              <a:ext uri="{FF2B5EF4-FFF2-40B4-BE49-F238E27FC236}">
                <a16:creationId xmlns:a16="http://schemas.microsoft.com/office/drawing/2014/main" id="{4523A0C6-317F-40B8-8CFC-7EF47515A1EA}"/>
              </a:ext>
            </a:extLst>
          </p:cNvPr>
          <p:cNvSpPr/>
          <p:nvPr/>
        </p:nvSpPr>
        <p:spPr>
          <a:xfrm>
            <a:off x="6026224" y="4195064"/>
            <a:ext cx="1973697" cy="362279"/>
          </a:xfrm>
          <a:prstGeom prst="rect">
            <a:avLst/>
          </a:prstGeom>
        </p:spPr>
        <p:txBody>
          <a:bodyPr wrap="square">
            <a:spAutoFit/>
          </a:bodyPr>
          <a:lstStyle/>
          <a:p>
            <a:r>
              <a:rPr lang="en-US" sz="877" dirty="0">
                <a:solidFill>
                  <a:schemeClr val="bg1"/>
                </a:solidFill>
              </a:rPr>
              <a:t>Industry business processes</a:t>
            </a:r>
          </a:p>
          <a:p>
            <a:r>
              <a:rPr lang="en-US" sz="877" dirty="0">
                <a:solidFill>
                  <a:schemeClr val="bg1"/>
                </a:solidFill>
              </a:rPr>
              <a:t>pre-configured database &amp; solution</a:t>
            </a:r>
          </a:p>
        </p:txBody>
      </p:sp>
      <p:sp>
        <p:nvSpPr>
          <p:cNvPr id="44" name="Rectangle 43">
            <a:extLst>
              <a:ext uri="{FF2B5EF4-FFF2-40B4-BE49-F238E27FC236}">
                <a16:creationId xmlns:a16="http://schemas.microsoft.com/office/drawing/2014/main" id="{14335829-BD67-4988-9D73-88E28675FB03}"/>
              </a:ext>
            </a:extLst>
          </p:cNvPr>
          <p:cNvSpPr/>
          <p:nvPr/>
        </p:nvSpPr>
        <p:spPr>
          <a:xfrm>
            <a:off x="5701231" y="1467142"/>
            <a:ext cx="2451605" cy="416396"/>
          </a:xfrm>
          <a:prstGeom prst="rect">
            <a:avLst/>
          </a:prstGeom>
        </p:spPr>
        <p:txBody>
          <a:bodyPr wrap="square" anchor="ctr">
            <a:spAutoFit/>
          </a:bodyPr>
          <a:lstStyle/>
          <a:p>
            <a:pPr algn="ctr"/>
            <a:r>
              <a:rPr lang="en-US" sz="1053" dirty="0">
                <a:solidFill>
                  <a:schemeClr val="bg1"/>
                </a:solidFill>
              </a:rPr>
              <a:t>Product Lifecycle Management (Optiva)</a:t>
            </a:r>
          </a:p>
        </p:txBody>
      </p:sp>
      <p:sp>
        <p:nvSpPr>
          <p:cNvPr id="45" name="Rectangle 44">
            <a:extLst>
              <a:ext uri="{FF2B5EF4-FFF2-40B4-BE49-F238E27FC236}">
                <a16:creationId xmlns:a16="http://schemas.microsoft.com/office/drawing/2014/main" id="{A3885D74-EED0-4EEA-8ACF-D581CEA3129B}"/>
              </a:ext>
            </a:extLst>
          </p:cNvPr>
          <p:cNvSpPr/>
          <p:nvPr/>
        </p:nvSpPr>
        <p:spPr>
          <a:xfrm>
            <a:off x="6011182" y="2163778"/>
            <a:ext cx="1831705" cy="335413"/>
          </a:xfrm>
          <a:prstGeom prst="rect">
            <a:avLst/>
          </a:prstGeom>
        </p:spPr>
        <p:txBody>
          <a:bodyPr wrap="square" anchor="ctr">
            <a:spAutoFit/>
          </a:bodyPr>
          <a:lstStyle/>
          <a:p>
            <a:pPr algn="ctr">
              <a:lnSpc>
                <a:spcPct val="150000"/>
              </a:lnSpc>
            </a:pPr>
            <a:r>
              <a:rPr lang="en-US" sz="1053" dirty="0">
                <a:solidFill>
                  <a:schemeClr val="bg1"/>
                </a:solidFill>
              </a:rPr>
              <a:t>Asset Management</a:t>
            </a:r>
          </a:p>
        </p:txBody>
      </p:sp>
      <p:sp>
        <p:nvSpPr>
          <p:cNvPr id="46" name="Rectangle 45">
            <a:extLst>
              <a:ext uri="{FF2B5EF4-FFF2-40B4-BE49-F238E27FC236}">
                <a16:creationId xmlns:a16="http://schemas.microsoft.com/office/drawing/2014/main" id="{504BCCF8-79D0-4C64-A9EF-2F1B6A9F5F51}"/>
              </a:ext>
            </a:extLst>
          </p:cNvPr>
          <p:cNvSpPr/>
          <p:nvPr/>
        </p:nvSpPr>
        <p:spPr>
          <a:xfrm>
            <a:off x="5884591" y="2504602"/>
            <a:ext cx="2084887" cy="335413"/>
          </a:xfrm>
          <a:prstGeom prst="rect">
            <a:avLst/>
          </a:prstGeom>
        </p:spPr>
        <p:txBody>
          <a:bodyPr wrap="square" anchor="ctr">
            <a:spAutoFit/>
          </a:bodyPr>
          <a:lstStyle/>
          <a:p>
            <a:pPr algn="ctr">
              <a:lnSpc>
                <a:spcPct val="150000"/>
              </a:lnSpc>
            </a:pPr>
            <a:r>
              <a:rPr lang="en-US" sz="1053" dirty="0">
                <a:solidFill>
                  <a:schemeClr val="bg1"/>
                </a:solidFill>
              </a:rPr>
              <a:t>Warehouse Management</a:t>
            </a:r>
          </a:p>
        </p:txBody>
      </p:sp>
      <p:pic>
        <p:nvPicPr>
          <p:cNvPr id="47" name="Picture 46">
            <a:extLst>
              <a:ext uri="{FF2B5EF4-FFF2-40B4-BE49-F238E27FC236}">
                <a16:creationId xmlns:a16="http://schemas.microsoft.com/office/drawing/2014/main" id="{BBC324EC-DAC3-403C-A813-A9F090CA1C9B}"/>
              </a:ext>
            </a:extLst>
          </p:cNvPr>
          <p:cNvPicPr>
            <a:picLocks noChangeAspect="1"/>
          </p:cNvPicPr>
          <p:nvPr/>
        </p:nvPicPr>
        <p:blipFill>
          <a:blip r:embed="rId5"/>
          <a:stretch>
            <a:fillRect/>
          </a:stretch>
        </p:blipFill>
        <p:spPr>
          <a:xfrm>
            <a:off x="5766142" y="3883750"/>
            <a:ext cx="224859" cy="224624"/>
          </a:xfrm>
          <a:prstGeom prst="rect">
            <a:avLst/>
          </a:prstGeom>
        </p:spPr>
      </p:pic>
      <p:pic>
        <p:nvPicPr>
          <p:cNvPr id="48" name="Picture 47" descr="BI_device.png">
            <a:extLst>
              <a:ext uri="{FF2B5EF4-FFF2-40B4-BE49-F238E27FC236}">
                <a16:creationId xmlns:a16="http://schemas.microsoft.com/office/drawing/2014/main" id="{483B4C9B-D563-4A13-9DD7-1934607DB00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6631"/>
          <a:stretch/>
        </p:blipFill>
        <p:spPr>
          <a:xfrm>
            <a:off x="2061663" y="1525410"/>
            <a:ext cx="2825167" cy="2094454"/>
          </a:xfrm>
          <a:prstGeom prst="rect">
            <a:avLst/>
          </a:prstGeom>
        </p:spPr>
      </p:pic>
      <p:sp>
        <p:nvSpPr>
          <p:cNvPr id="49" name="Title 1">
            <a:extLst>
              <a:ext uri="{FF2B5EF4-FFF2-40B4-BE49-F238E27FC236}">
                <a16:creationId xmlns:a16="http://schemas.microsoft.com/office/drawing/2014/main" id="{E5BC361B-5E9F-4332-B6A9-621CDFCD5E52}"/>
              </a:ext>
            </a:extLst>
          </p:cNvPr>
          <p:cNvSpPr txBox="1">
            <a:spLocks/>
          </p:cNvSpPr>
          <p:nvPr/>
        </p:nvSpPr>
        <p:spPr>
          <a:xfrm>
            <a:off x="1115616" y="927189"/>
            <a:ext cx="4498639" cy="643945"/>
          </a:xfrm>
          <a:prstGeom prst="rect">
            <a:avLst/>
          </a:prstGeom>
          <a:effectLst/>
        </p:spPr>
        <p:txBody>
          <a:bodyPr vert="horz" lIns="0" tIns="0" rIns="0" bIns="0" rtlCol="0" anchor="ctr">
            <a:noAutofit/>
          </a:bodyPr>
          <a:lstStyle>
            <a:lvl1pPr algn="l" defTabSz="1451519" rtl="0" eaLnBrk="1" latinLnBrk="0" hangingPunct="1">
              <a:lnSpc>
                <a:spcPct val="85000"/>
              </a:lnSpc>
              <a:spcBef>
                <a:spcPct val="0"/>
              </a:spcBef>
              <a:buNone/>
              <a:defRPr sz="6000" kern="1200" spc="-150" baseline="0">
                <a:solidFill>
                  <a:schemeClr val="bg2">
                    <a:lumMod val="25000"/>
                  </a:schemeClr>
                </a:solidFill>
                <a:latin typeface="+mj-lt"/>
                <a:ea typeface="Tahoma" pitchFamily="34" charset="0"/>
                <a:cs typeface="Tahoma" pitchFamily="34" charset="0"/>
              </a:defRPr>
            </a:lvl1pPr>
          </a:lstStyle>
          <a:p>
            <a:pPr algn="ctr"/>
            <a:r>
              <a:rPr lang="en-US" sz="2369" dirty="0">
                <a:solidFill>
                  <a:srgbClr val="515359"/>
                </a:solidFill>
              </a:rPr>
              <a:t>Bringing it all together</a:t>
            </a:r>
          </a:p>
          <a:p>
            <a:pPr algn="ctr"/>
            <a:r>
              <a:rPr lang="en-US" sz="2369" dirty="0">
                <a:solidFill>
                  <a:srgbClr val="515359"/>
                </a:solidFill>
              </a:rPr>
              <a:t>Complete food &amp; beverage solution</a:t>
            </a:r>
          </a:p>
        </p:txBody>
      </p:sp>
      <p:sp>
        <p:nvSpPr>
          <p:cNvPr id="50" name="Rectangle 49">
            <a:extLst>
              <a:ext uri="{FF2B5EF4-FFF2-40B4-BE49-F238E27FC236}">
                <a16:creationId xmlns:a16="http://schemas.microsoft.com/office/drawing/2014/main" id="{1D7F34CB-31AC-4775-AA71-D8E0CD68651B}"/>
              </a:ext>
            </a:extLst>
          </p:cNvPr>
          <p:cNvSpPr/>
          <p:nvPr/>
        </p:nvSpPr>
        <p:spPr>
          <a:xfrm>
            <a:off x="3873338" y="3833423"/>
            <a:ext cx="1276311" cy="281295"/>
          </a:xfrm>
          <a:prstGeom prst="rect">
            <a:avLst/>
          </a:prstGeom>
        </p:spPr>
        <p:txBody>
          <a:bodyPr wrap="none">
            <a:spAutoFit/>
          </a:bodyPr>
          <a:lstStyle/>
          <a:p>
            <a:r>
              <a:rPr lang="en-US" sz="1228" b="1" dirty="0">
                <a:solidFill>
                  <a:schemeClr val="bg1"/>
                </a:solidFill>
                <a:latin typeface="Arial"/>
                <a:cs typeface="Arial"/>
              </a:rPr>
              <a:t>Infor Ming.le™</a:t>
            </a:r>
            <a:endParaRPr lang="en-US" sz="1228" dirty="0">
              <a:solidFill>
                <a:schemeClr val="bg1"/>
              </a:solidFill>
              <a:latin typeface="Arial"/>
              <a:cs typeface="Arial"/>
            </a:endParaRPr>
          </a:p>
        </p:txBody>
      </p:sp>
      <p:sp>
        <p:nvSpPr>
          <p:cNvPr id="51" name="Rectangle 50">
            <a:extLst>
              <a:ext uri="{FF2B5EF4-FFF2-40B4-BE49-F238E27FC236}">
                <a16:creationId xmlns:a16="http://schemas.microsoft.com/office/drawing/2014/main" id="{45655F39-2A7F-418A-B7D5-6BDA3993D401}"/>
              </a:ext>
            </a:extLst>
          </p:cNvPr>
          <p:cNvSpPr/>
          <p:nvPr/>
        </p:nvSpPr>
        <p:spPr>
          <a:xfrm>
            <a:off x="3871634" y="4062974"/>
            <a:ext cx="1973697" cy="497252"/>
          </a:xfrm>
          <a:prstGeom prst="rect">
            <a:avLst/>
          </a:prstGeom>
        </p:spPr>
        <p:txBody>
          <a:bodyPr wrap="square">
            <a:spAutoFit/>
          </a:bodyPr>
          <a:lstStyle/>
          <a:p>
            <a:r>
              <a:rPr lang="en-US" sz="877" dirty="0">
                <a:solidFill>
                  <a:schemeClr val="bg1"/>
                </a:solidFill>
              </a:rPr>
              <a:t>Comprehensive solution for social collaboration, process improvement and contextual analytics</a:t>
            </a:r>
          </a:p>
        </p:txBody>
      </p:sp>
      <p:pic>
        <p:nvPicPr>
          <p:cNvPr id="52" name="Picture 51">
            <a:extLst>
              <a:ext uri="{FF2B5EF4-FFF2-40B4-BE49-F238E27FC236}">
                <a16:creationId xmlns:a16="http://schemas.microsoft.com/office/drawing/2014/main" id="{B2DCD576-8B94-43EF-81B4-4BABF8BC5179}"/>
              </a:ext>
            </a:extLst>
          </p:cNvPr>
          <p:cNvPicPr>
            <a:picLocks noChangeAspect="1"/>
          </p:cNvPicPr>
          <p:nvPr/>
        </p:nvPicPr>
        <p:blipFill>
          <a:blip r:embed="rId5"/>
          <a:stretch>
            <a:fillRect/>
          </a:stretch>
        </p:blipFill>
        <p:spPr>
          <a:xfrm>
            <a:off x="3611552" y="3890735"/>
            <a:ext cx="224859" cy="224624"/>
          </a:xfrm>
          <a:prstGeom prst="rect">
            <a:avLst/>
          </a:prstGeom>
        </p:spPr>
      </p:pic>
      <p:sp>
        <p:nvSpPr>
          <p:cNvPr id="53" name="Rectangle 52">
            <a:extLst>
              <a:ext uri="{FF2B5EF4-FFF2-40B4-BE49-F238E27FC236}">
                <a16:creationId xmlns:a16="http://schemas.microsoft.com/office/drawing/2014/main" id="{20C1B221-D73E-412E-BD9E-8092582B9F35}"/>
              </a:ext>
            </a:extLst>
          </p:cNvPr>
          <p:cNvSpPr/>
          <p:nvPr/>
        </p:nvSpPr>
        <p:spPr>
          <a:xfrm>
            <a:off x="1622944" y="3840407"/>
            <a:ext cx="700833" cy="281295"/>
          </a:xfrm>
          <a:prstGeom prst="rect">
            <a:avLst/>
          </a:prstGeom>
        </p:spPr>
        <p:txBody>
          <a:bodyPr wrap="none">
            <a:spAutoFit/>
          </a:bodyPr>
          <a:lstStyle/>
          <a:p>
            <a:r>
              <a:rPr lang="en-US" sz="1228" b="1" dirty="0">
                <a:solidFill>
                  <a:schemeClr val="bg1"/>
                </a:solidFill>
                <a:latin typeface="Arial"/>
                <a:cs typeface="Arial"/>
              </a:rPr>
              <a:t>Motion</a:t>
            </a:r>
            <a:endParaRPr lang="en-US" sz="1228" dirty="0">
              <a:solidFill>
                <a:schemeClr val="bg1"/>
              </a:solidFill>
              <a:latin typeface="Arial"/>
              <a:cs typeface="Arial"/>
            </a:endParaRPr>
          </a:p>
        </p:txBody>
      </p:sp>
      <p:sp>
        <p:nvSpPr>
          <p:cNvPr id="54" name="Rectangle 53">
            <a:extLst>
              <a:ext uri="{FF2B5EF4-FFF2-40B4-BE49-F238E27FC236}">
                <a16:creationId xmlns:a16="http://schemas.microsoft.com/office/drawing/2014/main" id="{2E468F53-357F-4F99-861B-84BE6AD9CBE2}"/>
              </a:ext>
            </a:extLst>
          </p:cNvPr>
          <p:cNvSpPr/>
          <p:nvPr/>
        </p:nvSpPr>
        <p:spPr>
          <a:xfrm>
            <a:off x="1637855" y="4062974"/>
            <a:ext cx="1973697" cy="632224"/>
          </a:xfrm>
          <a:prstGeom prst="rect">
            <a:avLst/>
          </a:prstGeom>
        </p:spPr>
        <p:txBody>
          <a:bodyPr wrap="square">
            <a:spAutoFit/>
          </a:bodyPr>
          <a:lstStyle/>
          <a:p>
            <a:r>
              <a:rPr lang="en-US" sz="877" dirty="0">
                <a:solidFill>
                  <a:schemeClr val="bg1"/>
                </a:solidFill>
              </a:rPr>
              <a:t>Mobile applications that increase response times and improve decision making for an agile workforce</a:t>
            </a:r>
          </a:p>
        </p:txBody>
      </p:sp>
      <p:pic>
        <p:nvPicPr>
          <p:cNvPr id="55" name="Picture 54">
            <a:extLst>
              <a:ext uri="{FF2B5EF4-FFF2-40B4-BE49-F238E27FC236}">
                <a16:creationId xmlns:a16="http://schemas.microsoft.com/office/drawing/2014/main" id="{897AC8CB-26A8-41B2-87E2-A9B63203EB03}"/>
              </a:ext>
            </a:extLst>
          </p:cNvPr>
          <p:cNvPicPr>
            <a:picLocks noChangeAspect="1"/>
          </p:cNvPicPr>
          <p:nvPr/>
        </p:nvPicPr>
        <p:blipFill>
          <a:blip r:embed="rId5"/>
          <a:stretch>
            <a:fillRect/>
          </a:stretch>
        </p:blipFill>
        <p:spPr>
          <a:xfrm>
            <a:off x="1361158" y="3897719"/>
            <a:ext cx="224859" cy="224624"/>
          </a:xfrm>
          <a:prstGeom prst="rect">
            <a:avLst/>
          </a:prstGeom>
        </p:spPr>
      </p:pic>
    </p:spTree>
    <p:extLst>
      <p:ext uri="{BB962C8B-B14F-4D97-AF65-F5344CB8AC3E}">
        <p14:creationId xmlns:p14="http://schemas.microsoft.com/office/powerpoint/2010/main" val="4132548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A07DE-35E3-4596-A82C-BEBE34C67FE4}"/>
              </a:ext>
            </a:extLst>
          </p:cNvPr>
          <p:cNvSpPr>
            <a:spLocks noGrp="1"/>
          </p:cNvSpPr>
          <p:nvPr>
            <p:ph type="title"/>
          </p:nvPr>
        </p:nvSpPr>
        <p:spPr/>
        <p:txBody>
          <a:bodyPr/>
          <a:lstStyle/>
          <a:p>
            <a:r>
              <a:rPr lang="en-GB" dirty="0"/>
              <a:t>Synopsis</a:t>
            </a:r>
          </a:p>
        </p:txBody>
      </p:sp>
      <p:sp>
        <p:nvSpPr>
          <p:cNvPr id="4" name="Text Placeholder 3">
            <a:extLst>
              <a:ext uri="{FF2B5EF4-FFF2-40B4-BE49-F238E27FC236}">
                <a16:creationId xmlns:a16="http://schemas.microsoft.com/office/drawing/2014/main" id="{AA6EBA5D-C0C2-4E3B-AF95-5DFCC69D1C8B}"/>
              </a:ext>
            </a:extLst>
          </p:cNvPr>
          <p:cNvSpPr>
            <a:spLocks noGrp="1"/>
          </p:cNvSpPr>
          <p:nvPr>
            <p:ph type="body" sz="quarter" idx="11"/>
          </p:nvPr>
        </p:nvSpPr>
        <p:spPr/>
        <p:txBody>
          <a:bodyPr/>
          <a:lstStyle/>
          <a:p>
            <a:r>
              <a:rPr lang="en-GB" sz="1600" dirty="0"/>
              <a:t>We have precise solutions for your respective industry.</a:t>
            </a:r>
          </a:p>
          <a:p>
            <a:endParaRPr lang="en-GB" sz="1600" dirty="0"/>
          </a:p>
          <a:p>
            <a:r>
              <a:rPr lang="en-US" sz="1600" dirty="0"/>
              <a:t>We figure out the strains in your industry.</a:t>
            </a:r>
          </a:p>
          <a:p>
            <a:endParaRPr lang="en-US" sz="1600" dirty="0"/>
          </a:p>
          <a:p>
            <a:r>
              <a:rPr lang="en-GB" sz="1600" dirty="0"/>
              <a:t>Our innovative technology will accelerate your productivity and service. </a:t>
            </a:r>
          </a:p>
          <a:p>
            <a:endParaRPr lang="en-US" sz="1600" dirty="0"/>
          </a:p>
          <a:p>
            <a:endParaRPr lang="en-GB" sz="1600" dirty="0"/>
          </a:p>
        </p:txBody>
      </p:sp>
    </p:spTree>
    <p:extLst>
      <p:ext uri="{BB962C8B-B14F-4D97-AF65-F5344CB8AC3E}">
        <p14:creationId xmlns:p14="http://schemas.microsoft.com/office/powerpoint/2010/main" val="283580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2" name="Title 1"/>
          <p:cNvSpPr>
            <a:spLocks noGrp="1"/>
          </p:cNvSpPr>
          <p:nvPr>
            <p:ph type="title"/>
          </p:nvPr>
        </p:nvSpPr>
        <p:spPr/>
        <p:txBody>
          <a:bodyPr/>
          <a:lstStyle/>
          <a:p>
            <a:pPr algn="l"/>
            <a:r>
              <a:rPr lang="en-US" b="1" cap="all" spc="50" dirty="0"/>
              <a:t> Delivery Model</a:t>
            </a:r>
            <a:endParaRPr lang="en-GB" dirty="0"/>
          </a:p>
        </p:txBody>
      </p:sp>
    </p:spTree>
    <p:extLst>
      <p:ext uri="{BB962C8B-B14F-4D97-AF65-F5344CB8AC3E}">
        <p14:creationId xmlns:p14="http://schemas.microsoft.com/office/powerpoint/2010/main" val="3770911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DELIVERY MODEL</a:t>
            </a:r>
          </a:p>
        </p:txBody>
      </p:sp>
      <p:sp>
        <p:nvSpPr>
          <p:cNvPr id="69" name="Freeform 5"/>
          <p:cNvSpPr>
            <a:spLocks/>
          </p:cNvSpPr>
          <p:nvPr/>
        </p:nvSpPr>
        <p:spPr bwMode="auto">
          <a:xfrm>
            <a:off x="2593002" y="1110959"/>
            <a:ext cx="1584325" cy="900112"/>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rgbClr val="4B5050"/>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0" name="Freeform 6"/>
          <p:cNvSpPr>
            <a:spLocks/>
          </p:cNvSpPr>
          <p:nvPr/>
        </p:nvSpPr>
        <p:spPr bwMode="auto">
          <a:xfrm>
            <a:off x="3840777" y="1730083"/>
            <a:ext cx="1582738" cy="900112"/>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rgbClr val="92A70E"/>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1" name="Freeform 8"/>
          <p:cNvSpPr>
            <a:spLocks/>
          </p:cNvSpPr>
          <p:nvPr/>
        </p:nvSpPr>
        <p:spPr bwMode="auto">
          <a:xfrm>
            <a:off x="5088552" y="1110959"/>
            <a:ext cx="1582738" cy="900112"/>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rgbClr val="6E7378"/>
          </a:solidFill>
          <a:ln w="9525"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sp>
        <p:nvSpPr>
          <p:cNvPr id="72" name="TextBox 71"/>
          <p:cNvSpPr txBox="1"/>
          <p:nvPr/>
        </p:nvSpPr>
        <p:spPr>
          <a:xfrm>
            <a:off x="2829521" y="1351877"/>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Onsite</a:t>
            </a:r>
          </a:p>
        </p:txBody>
      </p:sp>
      <p:sp>
        <p:nvSpPr>
          <p:cNvPr id="73" name="TextBox 72"/>
          <p:cNvSpPr txBox="1"/>
          <p:nvPr/>
        </p:nvSpPr>
        <p:spPr>
          <a:xfrm>
            <a:off x="4006519" y="1489100"/>
            <a:ext cx="1202682" cy="1005840"/>
          </a:xfrm>
          <a:prstGeom prst="rect">
            <a:avLst/>
          </a:prstGeom>
          <a:noFill/>
        </p:spPr>
        <p:txBody>
          <a:bodyPr wrap="square" lIns="0" tIns="0" rIns="0" bIns="0" rtlCol="0">
            <a:prstTxWarp prst="textArchDown">
              <a:avLst>
                <a:gd name="adj" fmla="val 21055539"/>
              </a:avLst>
            </a:prstTxWarp>
            <a:spAutoFit/>
          </a:bodyPr>
          <a:lstStyle/>
          <a:p>
            <a:pPr algn="ctr" defTabSz="685800"/>
            <a:r>
              <a:rPr lang="en-US" sz="1400" b="1" cap="all" spc="100" dirty="0">
                <a:solidFill>
                  <a:prstClr val="white"/>
                </a:solidFill>
                <a:latin typeface="Proxi nova"/>
              </a:rPr>
              <a:t>hybrid</a:t>
            </a:r>
          </a:p>
        </p:txBody>
      </p:sp>
      <p:sp>
        <p:nvSpPr>
          <p:cNvPr id="74" name="TextBox 73"/>
          <p:cNvSpPr txBox="1"/>
          <p:nvPr/>
        </p:nvSpPr>
        <p:spPr>
          <a:xfrm>
            <a:off x="5311443" y="1325750"/>
            <a:ext cx="1052508" cy="1014408"/>
          </a:xfrm>
          <a:prstGeom prst="rect">
            <a:avLst/>
          </a:prstGeom>
          <a:noFill/>
        </p:spPr>
        <p:txBody>
          <a:bodyPr wrap="square" lIns="0" tIns="0" rIns="0" bIns="0" rtlCol="0">
            <a:prstTxWarp prst="textArchUp">
              <a:avLst/>
            </a:prstTxWarp>
            <a:spAutoFit/>
          </a:bodyPr>
          <a:lstStyle/>
          <a:p>
            <a:pPr algn="ctr" defTabSz="685800">
              <a:lnSpc>
                <a:spcPts val="1500"/>
              </a:lnSpc>
              <a:spcAft>
                <a:spcPts val="600"/>
              </a:spcAft>
            </a:pPr>
            <a:r>
              <a:rPr lang="en-US" sz="1400" b="1" cap="all" dirty="0">
                <a:solidFill>
                  <a:prstClr val="white"/>
                </a:solidFill>
                <a:latin typeface="Proxi nova"/>
              </a:rPr>
              <a:t>offshore</a:t>
            </a:r>
          </a:p>
        </p:txBody>
      </p:sp>
      <p:sp>
        <p:nvSpPr>
          <p:cNvPr id="75" name="TextBox 74"/>
          <p:cNvSpPr txBox="1"/>
          <p:nvPr/>
        </p:nvSpPr>
        <p:spPr>
          <a:xfrm>
            <a:off x="2706585" y="2646593"/>
            <a:ext cx="3730830" cy="400110"/>
          </a:xfrm>
          <a:prstGeom prst="rect">
            <a:avLst/>
          </a:prstGeom>
          <a:noFill/>
        </p:spPr>
        <p:txBody>
          <a:bodyPr wrap="none" rtlCol="0">
            <a:spAutoFit/>
          </a:bodyPr>
          <a:lstStyle/>
          <a:p>
            <a:pPr defTabSz="685800"/>
            <a:r>
              <a:rPr lang="en-US" sz="2000" b="1" dirty="0">
                <a:solidFill>
                  <a:srgbClr val="0758B3"/>
                </a:solidFill>
                <a:latin typeface="Trebuchet MS" panose="020B0603020202020204" pitchFamily="34" charset="0"/>
              </a:rPr>
              <a:t>GLOBAL ENGAGEMENT MODEL</a:t>
            </a:r>
          </a:p>
        </p:txBody>
      </p:sp>
      <p:sp>
        <p:nvSpPr>
          <p:cNvPr id="76" name="Rectangle 75"/>
          <p:cNvSpPr/>
          <p:nvPr/>
        </p:nvSpPr>
        <p:spPr>
          <a:xfrm>
            <a:off x="304800" y="3128380"/>
            <a:ext cx="2929847" cy="1015663"/>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Proven Engagement Model  for  Delivering Reliable Solutions &amp; Services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Local resources across the globe</a:t>
            </a:r>
          </a:p>
          <a:p>
            <a:pPr marL="285750" indent="-285750" defTabSz="685800">
              <a:buSzPct val="65000"/>
              <a:buBlip>
                <a:blip r:embed="rId2"/>
              </a:buBlip>
              <a:defRPr/>
            </a:pPr>
            <a:r>
              <a:rPr lang="en-US" sz="1200" dirty="0">
                <a:solidFill>
                  <a:prstClr val="black"/>
                </a:solidFill>
                <a:latin typeface="Trebuchet MS" panose="020B0603020202020204" pitchFamily="34" charset="0"/>
              </a:rPr>
              <a:t>On-demand Service &amp; Support </a:t>
            </a:r>
          </a:p>
        </p:txBody>
      </p:sp>
      <p:sp>
        <p:nvSpPr>
          <p:cNvPr id="77" name="Rectangle 76"/>
          <p:cNvSpPr/>
          <p:nvPr/>
        </p:nvSpPr>
        <p:spPr>
          <a:xfrm>
            <a:off x="3357540" y="3128380"/>
            <a:ext cx="2567227" cy="1200329"/>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ISO in various countries Certified, Tested and Delivered </a:t>
            </a:r>
          </a:p>
          <a:p>
            <a:pPr marL="285750" indent="-285750" defTabSz="685800">
              <a:buSzPct val="65000"/>
              <a:buBlip>
                <a:blip r:embed="rId2"/>
              </a:buBlip>
              <a:defRPr/>
            </a:pPr>
            <a:r>
              <a:rPr lang="en-US" sz="1200" dirty="0">
                <a:solidFill>
                  <a:prstClr val="black"/>
                </a:solidFill>
                <a:latin typeface="Trebuchet MS" panose="020B0603020202020204" pitchFamily="34" charset="0"/>
              </a:rPr>
              <a:t>On-site, Off-site, Off-shore and Near Shore delivery models</a:t>
            </a:r>
          </a:p>
        </p:txBody>
      </p:sp>
      <p:sp>
        <p:nvSpPr>
          <p:cNvPr id="78" name="Rectangle 77"/>
          <p:cNvSpPr/>
          <p:nvPr/>
        </p:nvSpPr>
        <p:spPr>
          <a:xfrm>
            <a:off x="6029861" y="3128380"/>
            <a:ext cx="2567227" cy="646331"/>
          </a:xfrm>
          <a:prstGeom prst="rect">
            <a:avLst/>
          </a:prstGeom>
        </p:spPr>
        <p:txBody>
          <a:bodyPr wrap="square">
            <a:spAutoFit/>
          </a:bodyPr>
          <a:lstStyle/>
          <a:p>
            <a:pPr marL="285750" indent="-285750" defTabSz="685800">
              <a:buSzPct val="65000"/>
              <a:buBlip>
                <a:blip r:embed="rId2"/>
              </a:buBlip>
              <a:defRPr/>
            </a:pPr>
            <a:r>
              <a:rPr lang="en-US" sz="1200" dirty="0">
                <a:solidFill>
                  <a:prstClr val="black"/>
                </a:solidFill>
                <a:latin typeface="Trebuchet MS" panose="020B0603020202020204" pitchFamily="34" charset="0"/>
              </a:rPr>
              <a:t>250+ skilled professionals  serving  customers</a:t>
            </a:r>
          </a:p>
          <a:p>
            <a:pPr marL="285750" indent="-285750" defTabSz="685800">
              <a:buSzPct val="65000"/>
              <a:buBlip>
                <a:blip r:embed="rId2"/>
              </a:buBlip>
              <a:defRPr/>
            </a:pPr>
            <a:r>
              <a:rPr lang="en-US" sz="1200" dirty="0">
                <a:solidFill>
                  <a:prstClr val="black"/>
                </a:solidFill>
                <a:latin typeface="Trebuchet MS" panose="020B0603020202020204" pitchFamily="34" charset="0"/>
              </a:rPr>
              <a:t>Application Managed Services</a:t>
            </a:r>
          </a:p>
        </p:txBody>
      </p:sp>
    </p:spTree>
    <p:extLst>
      <p:ext uri="{BB962C8B-B14F-4D97-AF65-F5344CB8AC3E}">
        <p14:creationId xmlns:p14="http://schemas.microsoft.com/office/powerpoint/2010/main" val="8261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500"/>
                                        <p:tgtEl>
                                          <p:spTgt spid="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up)">
                                      <p:cBhvr>
                                        <p:cTn id="35" dur="500"/>
                                        <p:tgtEl>
                                          <p:spTgt spid="7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up)">
                                      <p:cBhvr>
                                        <p:cTn id="4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P spid="73" grpId="0"/>
      <p:bldP spid="74" grpId="0"/>
      <p:bldP spid="75" grpId="0"/>
      <p:bldP spid="76" grpId="0"/>
      <p:bldP spid="77" grpId="0"/>
      <p:bldP spid="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315"/>
            <a:ext cx="9144000" cy="5065200"/>
          </a:xfrm>
        </p:spPr>
      </p:pic>
      <p:sp>
        <p:nvSpPr>
          <p:cNvPr id="3" name="Title 2"/>
          <p:cNvSpPr>
            <a:spLocks noGrp="1"/>
          </p:cNvSpPr>
          <p:nvPr>
            <p:ph type="title"/>
          </p:nvPr>
        </p:nvSpPr>
        <p:spPr/>
        <p:txBody>
          <a:bodyPr anchor="t"/>
          <a:lstStyle/>
          <a:p>
            <a:pPr algn="l"/>
            <a:br>
              <a:rPr lang="en-GB" dirty="0"/>
            </a:br>
            <a:r>
              <a:rPr lang="en-GB" dirty="0"/>
              <a:t> </a:t>
            </a:r>
            <a:r>
              <a:rPr lang="en-US" b="1" cap="all" spc="50" dirty="0"/>
              <a:t>Why Merino</a:t>
            </a:r>
            <a:endParaRPr lang="en-GB" b="1" dirty="0"/>
          </a:p>
        </p:txBody>
      </p:sp>
      <p:sp>
        <p:nvSpPr>
          <p:cNvPr id="6" name="Rectangle 5"/>
          <p:cNvSpPr/>
          <p:nvPr/>
        </p:nvSpPr>
        <p:spPr>
          <a:xfrm>
            <a:off x="304799" y="2238922"/>
            <a:ext cx="4267201" cy="271869"/>
          </a:xfrm>
          <a:prstGeom prst="rect">
            <a:avLst/>
          </a:prstGeom>
        </p:spPr>
        <p:txBody>
          <a:bodyPr wrap="square">
            <a:spAutoFit/>
          </a:bodyPr>
          <a:lstStyle/>
          <a:p>
            <a:pPr>
              <a:lnSpc>
                <a:spcPts val="1400"/>
              </a:lnSpc>
              <a:spcAft>
                <a:spcPts val="600"/>
              </a:spcAft>
            </a:pPr>
            <a:r>
              <a:rPr lang="en-GB" sz="1200" dirty="0">
                <a:solidFill>
                  <a:schemeClr val="bg1"/>
                </a:solidFill>
                <a:latin typeface="Trebuchet MS" panose="020B0603020202020204" pitchFamily="34" charset="0"/>
              </a:rPr>
              <a:t>An Unbiased &amp; Customer centric company </a:t>
            </a:r>
          </a:p>
        </p:txBody>
      </p:sp>
    </p:spTree>
    <p:extLst>
      <p:ext uri="{BB962C8B-B14F-4D97-AF65-F5344CB8AC3E}">
        <p14:creationId xmlns:p14="http://schemas.microsoft.com/office/powerpoint/2010/main" val="343887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MERINO</a:t>
            </a:r>
          </a:p>
        </p:txBody>
      </p:sp>
      <p:sp>
        <p:nvSpPr>
          <p:cNvPr id="8" name="TextBox 7"/>
          <p:cNvSpPr txBox="1"/>
          <p:nvPr/>
        </p:nvSpPr>
        <p:spPr>
          <a:xfrm>
            <a:off x="691553" y="2682777"/>
            <a:ext cx="1636776" cy="218008"/>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Committed</a:t>
            </a:r>
          </a:p>
        </p:txBody>
      </p:sp>
      <p:cxnSp>
        <p:nvCxnSpPr>
          <p:cNvPr id="9" name="Straight Connector 8"/>
          <p:cNvCxnSpPr/>
          <p:nvPr/>
        </p:nvCxnSpPr>
        <p:spPr>
          <a:xfrm>
            <a:off x="716955"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27306"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Collaboration</a:t>
            </a:r>
          </a:p>
        </p:txBody>
      </p:sp>
      <p:cxnSp>
        <p:nvCxnSpPr>
          <p:cNvPr id="12" name="Straight Connector 11"/>
          <p:cNvCxnSpPr/>
          <p:nvPr/>
        </p:nvCxnSpPr>
        <p:spPr>
          <a:xfrm>
            <a:off x="2752708"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3059"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Speed</a:t>
            </a:r>
          </a:p>
        </p:txBody>
      </p:sp>
      <p:cxnSp>
        <p:nvCxnSpPr>
          <p:cNvPr id="15" name="Straight Connector 14"/>
          <p:cNvCxnSpPr/>
          <p:nvPr/>
        </p:nvCxnSpPr>
        <p:spPr>
          <a:xfrm>
            <a:off x="4788461" y="2959771"/>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98812" y="2682777"/>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Cost Efficient</a:t>
            </a:r>
          </a:p>
        </p:txBody>
      </p:sp>
      <p:cxnSp>
        <p:nvCxnSpPr>
          <p:cNvPr id="18" name="Straight Connector 17"/>
          <p:cNvCxnSpPr/>
          <p:nvPr/>
        </p:nvCxnSpPr>
        <p:spPr>
          <a:xfrm>
            <a:off x="6824214" y="2959771"/>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307EF-B17A-4C91-BBEA-F37EF5568950}"/>
              </a:ext>
            </a:extLst>
          </p:cNvPr>
          <p:cNvGrpSpPr/>
          <p:nvPr/>
        </p:nvGrpSpPr>
        <p:grpSpPr>
          <a:xfrm>
            <a:off x="1242773" y="2063652"/>
            <a:ext cx="534336" cy="534332"/>
            <a:chOff x="1030625" y="1779662"/>
            <a:chExt cx="958632" cy="958630"/>
          </a:xfrm>
        </p:grpSpPr>
        <p:sp>
          <p:nvSpPr>
            <p:cNvPr id="7" name="Rectangle 6"/>
            <p:cNvSpPr/>
            <p:nvPr/>
          </p:nvSpPr>
          <p:spPr>
            <a:xfrm>
              <a:off x="1030625"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A close up of a logo&#10;&#10;Description generated with high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005" y="2014793"/>
              <a:ext cx="653872" cy="488369"/>
            </a:xfrm>
            <a:prstGeom prst="rect">
              <a:avLst/>
            </a:prstGeom>
          </p:spPr>
        </p:pic>
      </p:grpSp>
      <p:grpSp>
        <p:nvGrpSpPr>
          <p:cNvPr id="39" name="Group 38">
            <a:extLst>
              <a:ext uri="{FF2B5EF4-FFF2-40B4-BE49-F238E27FC236}">
                <a16:creationId xmlns:a16="http://schemas.microsoft.com/office/drawing/2014/main" id="{1258D4C9-BD1C-4FC0-9F02-EB69634EEE0C}"/>
              </a:ext>
            </a:extLst>
          </p:cNvPr>
          <p:cNvGrpSpPr/>
          <p:nvPr/>
        </p:nvGrpSpPr>
        <p:grpSpPr>
          <a:xfrm>
            <a:off x="3278526" y="2063652"/>
            <a:ext cx="534336" cy="534332"/>
            <a:chOff x="3066378" y="1779662"/>
            <a:chExt cx="958632" cy="958630"/>
          </a:xfrm>
        </p:grpSpPr>
        <p:sp>
          <p:nvSpPr>
            <p:cNvPr id="10" name="Rectangle 9"/>
            <p:cNvSpPr/>
            <p:nvPr/>
          </p:nvSpPr>
          <p:spPr>
            <a:xfrm>
              <a:off x="3066378"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vector graphics&#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277" y="1989289"/>
              <a:ext cx="658835" cy="507572"/>
            </a:xfrm>
            <a:prstGeom prst="rect">
              <a:avLst/>
            </a:prstGeom>
          </p:spPr>
        </p:pic>
      </p:grpSp>
      <p:grpSp>
        <p:nvGrpSpPr>
          <p:cNvPr id="40" name="Group 39">
            <a:extLst>
              <a:ext uri="{FF2B5EF4-FFF2-40B4-BE49-F238E27FC236}">
                <a16:creationId xmlns:a16="http://schemas.microsoft.com/office/drawing/2014/main" id="{088ADC1B-0B54-4D29-8FDE-403540D5036D}"/>
              </a:ext>
            </a:extLst>
          </p:cNvPr>
          <p:cNvGrpSpPr/>
          <p:nvPr/>
        </p:nvGrpSpPr>
        <p:grpSpPr>
          <a:xfrm>
            <a:off x="5314279" y="2063652"/>
            <a:ext cx="534336" cy="534332"/>
            <a:chOff x="5102131" y="1779662"/>
            <a:chExt cx="958632" cy="958630"/>
          </a:xfrm>
        </p:grpSpPr>
        <p:sp>
          <p:nvSpPr>
            <p:cNvPr id="13" name="Rectangle 12"/>
            <p:cNvSpPr/>
            <p:nvPr/>
          </p:nvSpPr>
          <p:spPr>
            <a:xfrm>
              <a:off x="5102131" y="1779662"/>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1611" y="2069267"/>
              <a:ext cx="655575" cy="363518"/>
            </a:xfrm>
            <a:prstGeom prst="rect">
              <a:avLst/>
            </a:prstGeom>
          </p:spPr>
        </p:pic>
      </p:grpSp>
      <p:grpSp>
        <p:nvGrpSpPr>
          <p:cNvPr id="41" name="Group 40">
            <a:extLst>
              <a:ext uri="{FF2B5EF4-FFF2-40B4-BE49-F238E27FC236}">
                <a16:creationId xmlns:a16="http://schemas.microsoft.com/office/drawing/2014/main" id="{A328B9BA-8D68-4928-A8FF-377BE679B17F}"/>
              </a:ext>
            </a:extLst>
          </p:cNvPr>
          <p:cNvGrpSpPr/>
          <p:nvPr/>
        </p:nvGrpSpPr>
        <p:grpSpPr>
          <a:xfrm>
            <a:off x="7350032" y="2063652"/>
            <a:ext cx="534336" cy="534332"/>
            <a:chOff x="7137884" y="1779662"/>
            <a:chExt cx="958632" cy="958630"/>
          </a:xfrm>
        </p:grpSpPr>
        <p:sp>
          <p:nvSpPr>
            <p:cNvPr id="16" name="Rectangle 15"/>
            <p:cNvSpPr/>
            <p:nvPr/>
          </p:nvSpPr>
          <p:spPr>
            <a:xfrm>
              <a:off x="7137884" y="1779662"/>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20" y="2016641"/>
              <a:ext cx="546160" cy="484672"/>
            </a:xfrm>
            <a:prstGeom prst="rect">
              <a:avLst/>
            </a:prstGeom>
          </p:spPr>
        </p:pic>
      </p:grpSp>
      <p:sp>
        <p:nvSpPr>
          <p:cNvPr id="20" name="TextBox 19"/>
          <p:cNvSpPr txBox="1"/>
          <p:nvPr/>
        </p:nvSpPr>
        <p:spPr>
          <a:xfrm>
            <a:off x="666151"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Experience</a:t>
            </a:r>
          </a:p>
        </p:txBody>
      </p:sp>
      <p:cxnSp>
        <p:nvCxnSpPr>
          <p:cNvPr id="21" name="Straight Connector 20"/>
          <p:cNvCxnSpPr/>
          <p:nvPr/>
        </p:nvCxnSpPr>
        <p:spPr>
          <a:xfrm>
            <a:off x="691553"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1904"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Flexibility</a:t>
            </a:r>
          </a:p>
        </p:txBody>
      </p:sp>
      <p:cxnSp>
        <p:nvCxnSpPr>
          <p:cNvPr id="24" name="Straight Connector 23"/>
          <p:cNvCxnSpPr/>
          <p:nvPr/>
        </p:nvCxnSpPr>
        <p:spPr>
          <a:xfrm>
            <a:off x="2727306"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737657"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Innovation</a:t>
            </a:r>
          </a:p>
        </p:txBody>
      </p:sp>
      <p:cxnSp>
        <p:nvCxnSpPr>
          <p:cNvPr id="27" name="Straight Connector 26"/>
          <p:cNvCxnSpPr/>
          <p:nvPr/>
        </p:nvCxnSpPr>
        <p:spPr>
          <a:xfrm>
            <a:off x="4763059" y="4529424"/>
            <a:ext cx="1585973" cy="0"/>
          </a:xfrm>
          <a:prstGeom prst="line">
            <a:avLst/>
          </a:prstGeom>
          <a:ln w="12700">
            <a:solidFill>
              <a:srgbClr val="92A70E"/>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73410" y="4252430"/>
            <a:ext cx="1636776" cy="200761"/>
          </a:xfrm>
          <a:prstGeom prst="rect">
            <a:avLst/>
          </a:prstGeom>
          <a:noFill/>
        </p:spPr>
        <p:txBody>
          <a:bodyPr wrap="square" lIns="0" tIns="0" rIns="0" bIns="0" rtlCol="0">
            <a:spAutoFit/>
          </a:bodyPr>
          <a:lstStyle/>
          <a:p>
            <a:pPr algn="ctr">
              <a:lnSpc>
                <a:spcPts val="1700"/>
              </a:lnSpc>
              <a:spcAft>
                <a:spcPts val="600"/>
              </a:spcAft>
            </a:pPr>
            <a:r>
              <a:rPr lang="en-US" sz="1100" b="1" cap="all" spc="20" dirty="0">
                <a:solidFill>
                  <a:schemeClr val="accent1"/>
                </a:solidFill>
                <a:latin typeface="Proxi nova"/>
              </a:rPr>
              <a:t>Global Offices</a:t>
            </a:r>
          </a:p>
        </p:txBody>
      </p:sp>
      <p:cxnSp>
        <p:nvCxnSpPr>
          <p:cNvPr id="30" name="Straight Connector 29"/>
          <p:cNvCxnSpPr/>
          <p:nvPr/>
        </p:nvCxnSpPr>
        <p:spPr>
          <a:xfrm>
            <a:off x="6798812" y="4529424"/>
            <a:ext cx="1585973" cy="0"/>
          </a:xfrm>
          <a:prstGeom prst="line">
            <a:avLst/>
          </a:prstGeom>
          <a:ln w="12700">
            <a:solidFill>
              <a:srgbClr val="0758B3"/>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74CEE05-664E-435B-9B6B-DFF38FB69652}"/>
              </a:ext>
            </a:extLst>
          </p:cNvPr>
          <p:cNvGrpSpPr/>
          <p:nvPr/>
        </p:nvGrpSpPr>
        <p:grpSpPr>
          <a:xfrm>
            <a:off x="1217371" y="3625469"/>
            <a:ext cx="534336" cy="534332"/>
            <a:chOff x="1005223" y="3413320"/>
            <a:chExt cx="958632" cy="958630"/>
          </a:xfrm>
        </p:grpSpPr>
        <p:sp>
          <p:nvSpPr>
            <p:cNvPr id="19" name="Rectangle 18"/>
            <p:cNvSpPr/>
            <p:nvPr/>
          </p:nvSpPr>
          <p:spPr>
            <a:xfrm>
              <a:off x="1005223"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4263" y="3639476"/>
              <a:ext cx="520553" cy="506319"/>
            </a:xfrm>
            <a:prstGeom prst="rect">
              <a:avLst/>
            </a:prstGeom>
          </p:spPr>
        </p:pic>
      </p:grpSp>
      <p:grpSp>
        <p:nvGrpSpPr>
          <p:cNvPr id="43" name="Group 42">
            <a:extLst>
              <a:ext uri="{FF2B5EF4-FFF2-40B4-BE49-F238E27FC236}">
                <a16:creationId xmlns:a16="http://schemas.microsoft.com/office/drawing/2014/main" id="{AC9C1885-5EC8-4818-832B-2B84D3DD7964}"/>
              </a:ext>
            </a:extLst>
          </p:cNvPr>
          <p:cNvGrpSpPr/>
          <p:nvPr/>
        </p:nvGrpSpPr>
        <p:grpSpPr>
          <a:xfrm>
            <a:off x="3253124" y="3625469"/>
            <a:ext cx="534336" cy="534332"/>
            <a:chOff x="3040976" y="3413320"/>
            <a:chExt cx="958632" cy="958630"/>
          </a:xfrm>
        </p:grpSpPr>
        <p:sp>
          <p:nvSpPr>
            <p:cNvPr id="22" name="Rectangle 21"/>
            <p:cNvSpPr/>
            <p:nvPr/>
          </p:nvSpPr>
          <p:spPr>
            <a:xfrm>
              <a:off x="3040976"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2971" y="3615314"/>
              <a:ext cx="554643" cy="554643"/>
            </a:xfrm>
            <a:prstGeom prst="rect">
              <a:avLst/>
            </a:prstGeom>
          </p:spPr>
        </p:pic>
      </p:grpSp>
      <p:grpSp>
        <p:nvGrpSpPr>
          <p:cNvPr id="44" name="Group 43">
            <a:extLst>
              <a:ext uri="{FF2B5EF4-FFF2-40B4-BE49-F238E27FC236}">
                <a16:creationId xmlns:a16="http://schemas.microsoft.com/office/drawing/2014/main" id="{EB0B83E5-52F0-41B7-8F85-3B1A8AE1D2CF}"/>
              </a:ext>
            </a:extLst>
          </p:cNvPr>
          <p:cNvGrpSpPr/>
          <p:nvPr/>
        </p:nvGrpSpPr>
        <p:grpSpPr>
          <a:xfrm>
            <a:off x="5288877" y="3625469"/>
            <a:ext cx="534336" cy="534332"/>
            <a:chOff x="5076729" y="3413320"/>
            <a:chExt cx="958632" cy="958630"/>
          </a:xfrm>
        </p:grpSpPr>
        <p:sp>
          <p:nvSpPr>
            <p:cNvPr id="25" name="Rectangle 24"/>
            <p:cNvSpPr/>
            <p:nvPr/>
          </p:nvSpPr>
          <p:spPr>
            <a:xfrm>
              <a:off x="5076729" y="3413320"/>
              <a:ext cx="958632" cy="958630"/>
            </a:xfrm>
            <a:prstGeom prst="rect">
              <a:avLst/>
            </a:prstGeom>
            <a:solidFill>
              <a:srgbClr val="92A70E"/>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586" y="3591176"/>
              <a:ext cx="602918" cy="602918"/>
            </a:xfrm>
            <a:prstGeom prst="rect">
              <a:avLst/>
            </a:prstGeom>
          </p:spPr>
        </p:pic>
      </p:grpSp>
      <p:grpSp>
        <p:nvGrpSpPr>
          <p:cNvPr id="45" name="Group 44">
            <a:extLst>
              <a:ext uri="{FF2B5EF4-FFF2-40B4-BE49-F238E27FC236}">
                <a16:creationId xmlns:a16="http://schemas.microsoft.com/office/drawing/2014/main" id="{2D3912E5-49A0-472A-AD17-B967FE3ADFEA}"/>
              </a:ext>
            </a:extLst>
          </p:cNvPr>
          <p:cNvGrpSpPr/>
          <p:nvPr/>
        </p:nvGrpSpPr>
        <p:grpSpPr>
          <a:xfrm>
            <a:off x="7324630" y="3625469"/>
            <a:ext cx="534336" cy="534332"/>
            <a:chOff x="7112482" y="3413320"/>
            <a:chExt cx="958632" cy="958630"/>
          </a:xfrm>
        </p:grpSpPr>
        <p:sp>
          <p:nvSpPr>
            <p:cNvPr id="28" name="Rectangle 27"/>
            <p:cNvSpPr/>
            <p:nvPr/>
          </p:nvSpPr>
          <p:spPr>
            <a:xfrm>
              <a:off x="7112482" y="3413320"/>
              <a:ext cx="958632" cy="958630"/>
            </a:xfrm>
            <a:prstGeom prst="rect">
              <a:avLst/>
            </a:prstGeom>
            <a:solidFill>
              <a:srgbClr val="0758B3"/>
            </a:solidFill>
            <a:ln w="9525">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3830" y="3574667"/>
              <a:ext cx="635937" cy="635937"/>
            </a:xfrm>
            <a:prstGeom prst="rect">
              <a:avLst/>
            </a:prstGeom>
          </p:spPr>
        </p:pic>
      </p:grpSp>
      <p:sp>
        <p:nvSpPr>
          <p:cNvPr id="5" name="TextBox 4">
            <a:extLst>
              <a:ext uri="{FF2B5EF4-FFF2-40B4-BE49-F238E27FC236}">
                <a16:creationId xmlns:a16="http://schemas.microsoft.com/office/drawing/2014/main" id="{45DDCAD5-CADC-4CEA-A7CA-AA809C75DA9D}"/>
              </a:ext>
            </a:extLst>
          </p:cNvPr>
          <p:cNvSpPr txBox="1"/>
          <p:nvPr/>
        </p:nvSpPr>
        <p:spPr>
          <a:xfrm>
            <a:off x="666151" y="843558"/>
            <a:ext cx="7848000" cy="646331"/>
          </a:xfrm>
          <a:prstGeom prst="rect">
            <a:avLst/>
          </a:prstGeom>
          <a:noFill/>
        </p:spPr>
        <p:txBody>
          <a:bodyPr wrap="square" rtlCol="0">
            <a:spAutoFit/>
          </a:bodyPr>
          <a:lstStyle/>
          <a:p>
            <a:pPr marL="250825" indent="-250825">
              <a:buClr>
                <a:srgbClr val="0C5DAC"/>
              </a:buClr>
              <a:buFont typeface="Arial" panose="020B0604020202020204" pitchFamily="34" charset="0"/>
              <a:buChar char="•"/>
            </a:pPr>
            <a:r>
              <a:rPr lang="en-US" sz="1200" b="1" dirty="0">
                <a:solidFill>
                  <a:srgbClr val="0757B3"/>
                </a:solidFill>
              </a:rPr>
              <a:t>12+ years </a:t>
            </a:r>
            <a:r>
              <a:rPr lang="en-US" sz="1200" dirty="0"/>
              <a:t>of rich experience handling vivid industries, distinguish complexities . </a:t>
            </a:r>
          </a:p>
          <a:p>
            <a:pPr marL="250825" indent="-250825">
              <a:buClr>
                <a:srgbClr val="0C5DAC"/>
              </a:buClr>
              <a:buFont typeface="Arial" panose="020B0604020202020204" pitchFamily="34" charset="0"/>
              <a:buChar char="•"/>
            </a:pPr>
            <a:r>
              <a:rPr lang="en-US" sz="1200" dirty="0"/>
              <a:t>A </a:t>
            </a:r>
            <a:r>
              <a:rPr lang="en-US" sz="1200" b="1" dirty="0">
                <a:solidFill>
                  <a:srgbClr val="0757B3"/>
                </a:solidFill>
              </a:rPr>
              <a:t>complete technology solutions </a:t>
            </a:r>
            <a:r>
              <a:rPr lang="en-US" sz="1200" dirty="0"/>
              <a:t>partner covering a comprehensive range of enterprise and IT solutions.</a:t>
            </a:r>
          </a:p>
          <a:p>
            <a:pPr marL="250825" indent="-250825">
              <a:buClr>
                <a:srgbClr val="0C5DAC"/>
              </a:buClr>
              <a:buFont typeface="Arial" panose="020B0604020202020204" pitchFamily="34" charset="0"/>
              <a:buChar char="•"/>
            </a:pPr>
            <a:r>
              <a:rPr lang="en-US" sz="1200" dirty="0"/>
              <a:t>Having a manufacturing unit of our own, provides us with the essential </a:t>
            </a:r>
            <a:r>
              <a:rPr lang="en-US" sz="1200" b="1" dirty="0">
                <a:solidFill>
                  <a:srgbClr val="0757B3"/>
                </a:solidFill>
              </a:rPr>
              <a:t>know-how </a:t>
            </a:r>
            <a:r>
              <a:rPr lang="en-US" sz="1200" dirty="0"/>
              <a:t>to guide businesses better.</a:t>
            </a:r>
            <a:endParaRPr lang="en-IN" sz="1200" dirty="0"/>
          </a:p>
        </p:txBody>
      </p:sp>
    </p:spTree>
    <p:extLst>
      <p:ext uri="{BB962C8B-B14F-4D97-AF65-F5344CB8AC3E}">
        <p14:creationId xmlns:p14="http://schemas.microsoft.com/office/powerpoint/2010/main" val="247761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person, man, indoor&#10;&#10;Description generated with very high confidence">
            <a:extLst>
              <a:ext uri="{FF2B5EF4-FFF2-40B4-BE49-F238E27FC236}">
                <a16:creationId xmlns:a16="http://schemas.microsoft.com/office/drawing/2014/main" id="{3EB3D2FF-04CA-441E-A680-609033995956}"/>
              </a:ext>
            </a:extLst>
          </p:cNvPr>
          <p:cNvPicPr>
            <a:picLocks noGrp="1"/>
          </p:cNvPicPr>
          <p:nvPr>
            <p:ph type="pic" sz="quarter" idx="10"/>
          </p:nvPr>
        </p:nvPicPr>
        <p:blipFill>
          <a:blip r:embed="rId2" cstate="print">
            <a:extLst>
              <a:ext uri="{28A0092B-C50C-407E-A947-70E740481C1C}">
                <a14:useLocalDpi xmlns:a14="http://schemas.microsoft.com/office/drawing/2010/main" val="0"/>
              </a:ext>
            </a:extLst>
          </a:blip>
          <a:srcRect t="9881" b="9881"/>
          <a:stretch>
            <a:fillRect/>
          </a:stretch>
        </p:blipFill>
        <p:spPr>
          <a:xfrm>
            <a:off x="0" y="0"/>
            <a:ext cx="9144000" cy="5065200"/>
          </a:xfrm>
        </p:spPr>
      </p:pic>
      <p:sp>
        <p:nvSpPr>
          <p:cNvPr id="23" name="Rectangle 22">
            <a:extLst>
              <a:ext uri="{FF2B5EF4-FFF2-40B4-BE49-F238E27FC236}">
                <a16:creationId xmlns:a16="http://schemas.microsoft.com/office/drawing/2014/main" id="{49489718-ECA4-4750-A804-9F70EBE36495}"/>
              </a:ext>
            </a:extLst>
          </p:cNvPr>
          <p:cNvSpPr/>
          <p:nvPr/>
        </p:nvSpPr>
        <p:spPr>
          <a:xfrm>
            <a:off x="2442754" y="1321345"/>
            <a:ext cx="4258492" cy="1637211"/>
          </a:xfrm>
          <a:prstGeom prst="rect">
            <a:avLst/>
          </a:prstGeom>
          <a:solidFill>
            <a:srgbClr val="92A70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rebuchet MS" panose="020B0603020202020204" pitchFamily="34" charset="0"/>
            </a:endParaRPr>
          </a:p>
        </p:txBody>
      </p:sp>
      <p:sp>
        <p:nvSpPr>
          <p:cNvPr id="14" name="TextBox 13"/>
          <p:cNvSpPr txBox="1"/>
          <p:nvPr/>
        </p:nvSpPr>
        <p:spPr>
          <a:xfrm>
            <a:off x="2073648" y="267151"/>
            <a:ext cx="4996705" cy="492443"/>
          </a:xfrm>
          <a:prstGeom prst="rect">
            <a:avLst/>
          </a:prstGeom>
          <a:noFill/>
        </p:spPr>
        <p:txBody>
          <a:bodyPr wrap="square" lIns="0" tIns="0" rIns="0" bIns="0" rtlCol="0">
            <a:spAutoFit/>
          </a:bodyPr>
          <a:lstStyle/>
          <a:p>
            <a:pPr algn="ctr"/>
            <a:r>
              <a:rPr lang="en-US" sz="3200" b="1" cap="all" dirty="0">
                <a:solidFill>
                  <a:srgbClr val="F6F8FA"/>
                </a:solidFill>
                <a:latin typeface="Trebuchet MS" panose="020B0603020202020204" pitchFamily="34" charset="0"/>
              </a:rPr>
              <a:t>Thank you</a:t>
            </a:r>
          </a:p>
        </p:txBody>
      </p:sp>
      <p:grpSp>
        <p:nvGrpSpPr>
          <p:cNvPr id="272" name="Group 271">
            <a:extLst>
              <a:ext uri="{FF2B5EF4-FFF2-40B4-BE49-F238E27FC236}">
                <a16:creationId xmlns:a16="http://schemas.microsoft.com/office/drawing/2014/main" id="{ADBD574A-7910-4B79-B3D8-7CE99FD8472C}"/>
              </a:ext>
            </a:extLst>
          </p:cNvPr>
          <p:cNvGrpSpPr/>
          <p:nvPr/>
        </p:nvGrpSpPr>
        <p:grpSpPr>
          <a:xfrm>
            <a:off x="3287137" y="2060490"/>
            <a:ext cx="150813" cy="150813"/>
            <a:chOff x="685909" y="4075113"/>
            <a:chExt cx="150813" cy="150813"/>
          </a:xfrm>
        </p:grpSpPr>
        <p:sp>
          <p:nvSpPr>
            <p:cNvPr id="273" name="Oval 1125">
              <a:extLst>
                <a:ext uri="{FF2B5EF4-FFF2-40B4-BE49-F238E27FC236}">
                  <a16:creationId xmlns:a16="http://schemas.microsoft.com/office/drawing/2014/main" id="{A920CC20-2F4F-4CDE-BD8D-975299DAAFED}"/>
                </a:ext>
              </a:extLst>
            </p:cNvPr>
            <p:cNvSpPr>
              <a:spLocks noChangeArrowheads="1"/>
            </p:cNvSpPr>
            <p:nvPr/>
          </p:nvSpPr>
          <p:spPr bwMode="auto">
            <a:xfrm>
              <a:off x="685909" y="4075113"/>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4" name="Freeform 1126">
              <a:extLst>
                <a:ext uri="{FF2B5EF4-FFF2-40B4-BE49-F238E27FC236}">
                  <a16:creationId xmlns:a16="http://schemas.microsoft.com/office/drawing/2014/main" id="{7C1EDD7D-95F8-4367-B94B-3775D46DAE71}"/>
                </a:ext>
              </a:extLst>
            </p:cNvPr>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grpSp>
        <p:nvGrpSpPr>
          <p:cNvPr id="275" name="Group 274">
            <a:extLst>
              <a:ext uri="{FF2B5EF4-FFF2-40B4-BE49-F238E27FC236}">
                <a16:creationId xmlns:a16="http://schemas.microsoft.com/office/drawing/2014/main" id="{8BEE473F-6017-448E-B9DB-2FF973E964A6}"/>
              </a:ext>
            </a:extLst>
          </p:cNvPr>
          <p:cNvGrpSpPr/>
          <p:nvPr/>
        </p:nvGrpSpPr>
        <p:grpSpPr>
          <a:xfrm>
            <a:off x="3287137" y="2318686"/>
            <a:ext cx="150813" cy="150813"/>
            <a:chOff x="685909" y="4273550"/>
            <a:chExt cx="150813" cy="150813"/>
          </a:xfrm>
        </p:grpSpPr>
        <p:sp>
          <p:nvSpPr>
            <p:cNvPr id="276" name="Oval 1127">
              <a:extLst>
                <a:ext uri="{FF2B5EF4-FFF2-40B4-BE49-F238E27FC236}">
                  <a16:creationId xmlns:a16="http://schemas.microsoft.com/office/drawing/2014/main" id="{F5EA710B-CB1C-475F-A635-CF8F6FDD3310}"/>
                </a:ext>
              </a:extLst>
            </p:cNvPr>
            <p:cNvSpPr>
              <a:spLocks noChangeArrowheads="1"/>
            </p:cNvSpPr>
            <p:nvPr/>
          </p:nvSpPr>
          <p:spPr bwMode="auto">
            <a:xfrm>
              <a:off x="685909" y="4273550"/>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77" name="Freeform 1130">
              <a:extLst>
                <a:ext uri="{FF2B5EF4-FFF2-40B4-BE49-F238E27FC236}">
                  <a16:creationId xmlns:a16="http://schemas.microsoft.com/office/drawing/2014/main" id="{C6C6334A-283F-431B-8DB9-F4C2C9447FC6}"/>
                </a:ext>
              </a:extLst>
            </p:cNvPr>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Trebuchet MS" panose="020B0603020202020204" pitchFamily="34" charset="0"/>
              </a:endParaRPr>
            </a:p>
          </p:txBody>
        </p:sp>
      </p:grpSp>
      <p:sp>
        <p:nvSpPr>
          <p:cNvPr id="281" name="TextBox 280">
            <a:extLst>
              <a:ext uri="{FF2B5EF4-FFF2-40B4-BE49-F238E27FC236}">
                <a16:creationId xmlns:a16="http://schemas.microsoft.com/office/drawing/2014/main" id="{CE548805-673B-4B55-88C7-C58548EC897C}"/>
              </a:ext>
            </a:extLst>
          </p:cNvPr>
          <p:cNvSpPr txBox="1"/>
          <p:nvPr/>
        </p:nvSpPr>
        <p:spPr>
          <a:xfrm>
            <a:off x="3528120" y="2008618"/>
            <a:ext cx="2815386" cy="261610"/>
          </a:xfrm>
          <a:prstGeom prst="rect">
            <a:avLst/>
          </a:prstGeom>
          <a:noFill/>
        </p:spPr>
        <p:txBody>
          <a:bodyPr wrap="square" lIns="0" tIns="0" rIns="0" bIns="0" rtlCol="0">
            <a:spAutoFit/>
          </a:bodyPr>
          <a:lstStyle/>
          <a:p>
            <a:r>
              <a:rPr lang="en-US" sz="900" b="1" dirty="0">
                <a:solidFill>
                  <a:srgbClr val="F6F8FA"/>
                </a:solidFill>
                <a:latin typeface="Trebuchet MS" panose="020B0603020202020204" pitchFamily="34" charset="0"/>
              </a:rPr>
              <a:t>Corporate Office</a:t>
            </a:r>
            <a:br>
              <a:rPr lang="en-US" sz="800" dirty="0">
                <a:solidFill>
                  <a:srgbClr val="F6F8FA"/>
                </a:solidFill>
                <a:latin typeface="Trebuchet MS" panose="020B0603020202020204" pitchFamily="34" charset="0"/>
              </a:rPr>
            </a:br>
            <a:r>
              <a:rPr lang="en-US" sz="800" dirty="0">
                <a:solidFill>
                  <a:srgbClr val="F6F8FA"/>
                </a:solidFill>
                <a:latin typeface="Trebuchet MS" panose="020B0603020202020204" pitchFamily="34" charset="0"/>
              </a:rPr>
              <a:t>70, KLJ Complex, Moti Nagar, New Delhi – 110015, India</a:t>
            </a:r>
            <a:endParaRPr lang="en-US" sz="800" dirty="0">
              <a:solidFill>
                <a:srgbClr val="F6F8FA"/>
              </a:solidFill>
              <a:latin typeface="Trebuchet MS" panose="020B0603020202020204" pitchFamily="34" charset="0"/>
              <a:ea typeface="Roboto" panose="02000000000000000000" pitchFamily="2" charset="0"/>
            </a:endParaRPr>
          </a:p>
        </p:txBody>
      </p:sp>
      <p:sp>
        <p:nvSpPr>
          <p:cNvPr id="282" name="TextBox 281">
            <a:extLst>
              <a:ext uri="{FF2B5EF4-FFF2-40B4-BE49-F238E27FC236}">
                <a16:creationId xmlns:a16="http://schemas.microsoft.com/office/drawing/2014/main" id="{76584A46-9E05-483D-A05F-718377637D61}"/>
              </a:ext>
            </a:extLst>
          </p:cNvPr>
          <p:cNvSpPr txBox="1"/>
          <p:nvPr/>
        </p:nvSpPr>
        <p:spPr>
          <a:xfrm>
            <a:off x="3528120" y="23309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+91 11 45068300</a:t>
            </a:r>
          </a:p>
        </p:txBody>
      </p:sp>
      <p:sp>
        <p:nvSpPr>
          <p:cNvPr id="283" name="TextBox 282">
            <a:extLst>
              <a:ext uri="{FF2B5EF4-FFF2-40B4-BE49-F238E27FC236}">
                <a16:creationId xmlns:a16="http://schemas.microsoft.com/office/drawing/2014/main" id="{000AE15F-94E7-4117-B912-942A42CD9CDA}"/>
              </a:ext>
            </a:extLst>
          </p:cNvPr>
          <p:cNvSpPr txBox="1"/>
          <p:nvPr/>
        </p:nvSpPr>
        <p:spPr>
          <a:xfrm>
            <a:off x="3528120" y="2534166"/>
            <a:ext cx="1646553" cy="107722"/>
          </a:xfrm>
          <a:prstGeom prst="rect">
            <a:avLst/>
          </a:prstGeom>
          <a:noFill/>
        </p:spPr>
        <p:txBody>
          <a:bodyPr wrap="square" lIns="0" tIns="0" rIns="0" bIns="0" rtlCol="0">
            <a:spAutoFit/>
          </a:bodyPr>
          <a:lstStyle/>
          <a:p>
            <a:r>
              <a:rPr lang="en-US" sz="700" dirty="0">
                <a:solidFill>
                  <a:srgbClr val="F6F8FA"/>
                </a:solidFill>
                <a:latin typeface="Trebuchet MS" panose="020B0603020202020204" pitchFamily="34" charset="0"/>
                <a:ea typeface="Roboto" panose="02000000000000000000" pitchFamily="2" charset="0"/>
              </a:rPr>
              <a:t>contact@merinoindia.com</a:t>
            </a:r>
          </a:p>
        </p:txBody>
      </p:sp>
      <p:sp>
        <p:nvSpPr>
          <p:cNvPr id="284" name="TextBox 283">
            <a:extLst>
              <a:ext uri="{FF2B5EF4-FFF2-40B4-BE49-F238E27FC236}">
                <a16:creationId xmlns:a16="http://schemas.microsoft.com/office/drawing/2014/main" id="{2520995E-F88D-4B64-BE82-381EC791A293}"/>
              </a:ext>
            </a:extLst>
          </p:cNvPr>
          <p:cNvSpPr txBox="1"/>
          <p:nvPr/>
        </p:nvSpPr>
        <p:spPr>
          <a:xfrm>
            <a:off x="3270945" y="1560801"/>
            <a:ext cx="1903728" cy="184666"/>
          </a:xfrm>
          <a:prstGeom prst="rect">
            <a:avLst/>
          </a:prstGeom>
          <a:noFill/>
        </p:spPr>
        <p:txBody>
          <a:bodyPr wrap="square" lIns="0" tIns="0" rIns="0" bIns="0" rtlCol="0">
            <a:spAutoFit/>
          </a:bodyPr>
          <a:lstStyle/>
          <a:p>
            <a:r>
              <a:rPr lang="en-US" sz="1200" b="1" dirty="0">
                <a:solidFill>
                  <a:srgbClr val="F6F8FA"/>
                </a:solidFill>
                <a:latin typeface="Trebuchet MS" panose="020B0603020202020204" pitchFamily="34" charset="0"/>
                <a:ea typeface="Roboto" panose="02000000000000000000" pitchFamily="2" charset="0"/>
              </a:rPr>
              <a:t>Contact us:</a:t>
            </a:r>
          </a:p>
        </p:txBody>
      </p:sp>
      <p:sp>
        <p:nvSpPr>
          <p:cNvPr id="285" name="TextBox 284">
            <a:extLst>
              <a:ext uri="{FF2B5EF4-FFF2-40B4-BE49-F238E27FC236}">
                <a16:creationId xmlns:a16="http://schemas.microsoft.com/office/drawing/2014/main" id="{CFB1C128-ECAE-4A32-8CDE-F797D6F6CA2E}"/>
              </a:ext>
            </a:extLst>
          </p:cNvPr>
          <p:cNvSpPr txBox="1"/>
          <p:nvPr/>
        </p:nvSpPr>
        <p:spPr>
          <a:xfrm>
            <a:off x="3270944" y="1784913"/>
            <a:ext cx="2844173" cy="161583"/>
          </a:xfrm>
          <a:prstGeom prst="rect">
            <a:avLst/>
          </a:prstGeom>
          <a:noFill/>
        </p:spPr>
        <p:txBody>
          <a:bodyPr wrap="square" lIns="0" tIns="0" rIns="0" bIns="0" rtlCol="0">
            <a:spAutoFit/>
          </a:bodyPr>
          <a:lstStyle/>
          <a:p>
            <a:r>
              <a:rPr lang="en-US" sz="1050" b="1" dirty="0">
                <a:solidFill>
                  <a:srgbClr val="F6F8FA"/>
                </a:solidFill>
                <a:latin typeface="Trebuchet MS" panose="020B0603020202020204" pitchFamily="34" charset="0"/>
                <a:ea typeface="Roboto" panose="02000000000000000000" pitchFamily="2" charset="0"/>
              </a:rPr>
              <a:t>Merino Services Limited</a:t>
            </a:r>
          </a:p>
        </p:txBody>
      </p:sp>
      <p:grpSp>
        <p:nvGrpSpPr>
          <p:cNvPr id="3" name="Group 2"/>
          <p:cNvGrpSpPr/>
          <p:nvPr/>
        </p:nvGrpSpPr>
        <p:grpSpPr>
          <a:xfrm>
            <a:off x="3213747" y="2459694"/>
            <a:ext cx="288862" cy="253916"/>
            <a:chOff x="3213747" y="2459694"/>
            <a:chExt cx="288862" cy="253916"/>
          </a:xfrm>
        </p:grpSpPr>
        <p:sp>
          <p:nvSpPr>
            <p:cNvPr id="279" name="Oval 1128">
              <a:extLst>
                <a:ext uri="{FF2B5EF4-FFF2-40B4-BE49-F238E27FC236}">
                  <a16:creationId xmlns:a16="http://schemas.microsoft.com/office/drawing/2014/main" id="{FC10AA9E-AC60-406A-A425-F579D71B0456}"/>
                </a:ext>
              </a:extLst>
            </p:cNvPr>
            <p:cNvSpPr>
              <a:spLocks noChangeArrowheads="1"/>
            </p:cNvSpPr>
            <p:nvPr/>
          </p:nvSpPr>
          <p:spPr bwMode="auto">
            <a:xfrm>
              <a:off x="3287137" y="2520299"/>
              <a:ext cx="150813" cy="150813"/>
            </a:xfrm>
            <a:prstGeom prst="ellipse">
              <a:avLst/>
            </a:prstGeom>
            <a:solidFill>
              <a:srgbClr val="0758B3"/>
            </a:solidFill>
            <a:ln>
              <a:noFill/>
            </a:ln>
          </p:spPr>
          <p:txBody>
            <a:bodyPr vert="horz" wrap="square" lIns="91440" tIns="45720" rIns="91440" bIns="45720" numCol="1" anchor="t" anchorCtr="0" compatLnSpc="1">
              <a:prstTxWarp prst="textNoShape">
                <a:avLst/>
              </a:prstTxWarp>
            </a:bodyPr>
            <a:lstStyle/>
            <a:p>
              <a:endParaRPr lang="en-US" sz="1600" dirty="0">
                <a:latin typeface="Trebuchet MS" panose="020B0603020202020204" pitchFamily="34" charset="0"/>
              </a:endParaRPr>
            </a:p>
          </p:txBody>
        </p:sp>
        <p:sp>
          <p:nvSpPr>
            <p:cNvPr id="2" name="Rectangle 1">
              <a:extLst>
                <a:ext uri="{FF2B5EF4-FFF2-40B4-BE49-F238E27FC236}">
                  <a16:creationId xmlns:a16="http://schemas.microsoft.com/office/drawing/2014/main" id="{190841C9-B0C8-49B3-9707-FBC0ABD78329}"/>
                </a:ext>
              </a:extLst>
            </p:cNvPr>
            <p:cNvSpPr/>
            <p:nvPr/>
          </p:nvSpPr>
          <p:spPr>
            <a:xfrm>
              <a:off x="3213747" y="2459694"/>
              <a:ext cx="288862" cy="253916"/>
            </a:xfrm>
            <a:prstGeom prst="rect">
              <a:avLst/>
            </a:prstGeom>
          </p:spPr>
          <p:txBody>
            <a:bodyPr wrap="none">
              <a:spAutoFit/>
            </a:bodyPr>
            <a:lstStyle/>
            <a:p>
              <a:r>
                <a:rPr lang="en-US" sz="1000" dirty="0">
                  <a:solidFill>
                    <a:srgbClr val="F6F8FA"/>
                  </a:solidFill>
                  <a:latin typeface="Trebuchet MS" panose="020B0603020202020204" pitchFamily="34" charset="0"/>
                  <a:ea typeface="Roboto" panose="02000000000000000000" pitchFamily="2" charset="0"/>
                </a:rPr>
                <a:t>@</a:t>
              </a:r>
              <a:endParaRPr lang="en-US" sz="1000" dirty="0">
                <a:latin typeface="Trebuchet MS" panose="020B0603020202020204" pitchFamily="34" charset="0"/>
              </a:endParaRPr>
            </a:p>
          </p:txBody>
        </p:sp>
      </p:grpSp>
      <p:sp>
        <p:nvSpPr>
          <p:cNvPr id="20" name="Rectangle 19"/>
          <p:cNvSpPr/>
          <p:nvPr/>
        </p:nvSpPr>
        <p:spPr>
          <a:xfrm>
            <a:off x="891923" y="4173788"/>
            <a:ext cx="7360154" cy="307777"/>
          </a:xfrm>
          <a:prstGeom prst="rect">
            <a:avLst/>
          </a:prstGeom>
        </p:spPr>
        <p:txBody>
          <a:bodyPr wrap="square">
            <a:spAutoFit/>
          </a:bodyPr>
          <a:lstStyle/>
          <a:p>
            <a:pPr algn="ctr" fontAlgn="base">
              <a:spcBef>
                <a:spcPct val="0"/>
              </a:spcBef>
              <a:spcAft>
                <a:spcPts val="1000"/>
              </a:spcAft>
            </a:pPr>
            <a:r>
              <a:rPr lang="it-IT" sz="1400" b="1" dirty="0">
                <a:solidFill>
                  <a:srgbClr val="F6F8FA"/>
                </a:solidFill>
                <a:latin typeface="Trebuchet MS" panose="020B0603020202020204" pitchFamily="34" charset="0"/>
                <a:cs typeface="Arial" pitchFamily="34" charset="0"/>
              </a:rPr>
              <a:t>INDIA        USA        EUROPE        UAE        SINGAPORE        MALAYSIA        INDONESIA</a:t>
            </a:r>
            <a:endParaRPr lang="en-US" sz="1400" dirty="0">
              <a:solidFill>
                <a:srgbClr val="F6F8FA"/>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30877940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85"/>
                                        </p:tgtEl>
                                        <p:attrNameLst>
                                          <p:attrName>style.visibility</p:attrName>
                                        </p:attrNameLst>
                                      </p:cBhvr>
                                      <p:to>
                                        <p:strVal val="visible"/>
                                      </p:to>
                                    </p:set>
                                    <p:animEffect transition="in" filter="fade">
                                      <p:cBhvr>
                                        <p:cTn id="20" dur="500"/>
                                        <p:tgtEl>
                                          <p:spTgt spid="28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500"/>
                                        <p:tgtEl>
                                          <p:spTgt spid="272"/>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500"/>
                                        <p:tgtEl>
                                          <p:spTgt spid="28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500"/>
                                        <p:tgtEl>
                                          <p:spTgt spid="27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81" grpId="0"/>
      <p:bldP spid="282" grpId="0"/>
      <p:bldP spid="283" grpId="0"/>
      <p:bldP spid="284" grpId="0"/>
      <p:bldP spid="285"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Picture 518">
            <a:extLst>
              <a:ext uri="{FF2B5EF4-FFF2-40B4-BE49-F238E27FC236}">
                <a16:creationId xmlns:a16="http://schemas.microsoft.com/office/drawing/2014/main" id="{20DFC328-0BB0-4DF6-9799-6D71A19E7974}"/>
              </a:ext>
            </a:extLst>
          </p:cNvPr>
          <p:cNvPicPr>
            <a:picLocks noChangeAspect="1"/>
          </p:cNvPicPr>
          <p:nvPr/>
        </p:nvPicPr>
        <p:blipFill>
          <a:blip r:embed="rId2"/>
          <a:stretch>
            <a:fillRect/>
          </a:stretch>
        </p:blipFill>
        <p:spPr>
          <a:xfrm>
            <a:off x="1619672" y="1640010"/>
            <a:ext cx="7486537" cy="3420152"/>
          </a:xfrm>
          <a:prstGeom prst="rect">
            <a:avLst/>
          </a:prstGeom>
        </p:spPr>
      </p:pic>
      <p:grpSp>
        <p:nvGrpSpPr>
          <p:cNvPr id="525" name="Group 524">
            <a:extLst>
              <a:ext uri="{FF2B5EF4-FFF2-40B4-BE49-F238E27FC236}">
                <a16:creationId xmlns:a16="http://schemas.microsoft.com/office/drawing/2014/main" id="{E88ED791-5E04-4F03-A979-0088837B514B}"/>
              </a:ext>
            </a:extLst>
          </p:cNvPr>
          <p:cNvGrpSpPr/>
          <p:nvPr/>
        </p:nvGrpSpPr>
        <p:grpSpPr>
          <a:xfrm>
            <a:off x="2246764" y="2826370"/>
            <a:ext cx="1173108" cy="397894"/>
            <a:chOff x="3419872" y="331609"/>
            <a:chExt cx="2106119" cy="397894"/>
          </a:xfrm>
        </p:grpSpPr>
        <p:sp>
          <p:nvSpPr>
            <p:cNvPr id="526" name="Rectangle 525">
              <a:extLst>
                <a:ext uri="{FF2B5EF4-FFF2-40B4-BE49-F238E27FC236}">
                  <a16:creationId xmlns:a16="http://schemas.microsoft.com/office/drawing/2014/main" id="{3FFB3E36-099C-4797-97D4-A28D7DE489E4}"/>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7" name="Rectangle 526">
              <a:extLst>
                <a:ext uri="{FF2B5EF4-FFF2-40B4-BE49-F238E27FC236}">
                  <a16:creationId xmlns:a16="http://schemas.microsoft.com/office/drawing/2014/main" id="{C286B851-8B5F-4A85-A88C-BCBEFE1B895F}"/>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object 517">
            <a:extLst>
              <a:ext uri="{FF2B5EF4-FFF2-40B4-BE49-F238E27FC236}">
                <a16:creationId xmlns:a16="http://schemas.microsoft.com/office/drawing/2014/main" id="{BAE0C248-9AE7-4087-8FCE-7C271C8236D9}"/>
              </a:ext>
            </a:extLst>
          </p:cNvPr>
          <p:cNvSpPr txBox="1"/>
          <p:nvPr/>
        </p:nvSpPr>
        <p:spPr>
          <a:xfrm>
            <a:off x="409159" y="1978254"/>
            <a:ext cx="1615172" cy="2566408"/>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More than a decade has passed since we stepped into the arena of Information Technology. And since then, we have been analysing consumers, understanding their problems and making them believe in the reality of deploying technology solutions. Perhaps, we may not sound as appealing to our customers as an FMCG retailer, we exactly know what it takes to deploy Enterprise solutions. Furthermore, we understand what problems our customers go through and what they expect from us in response.</a:t>
            </a:r>
          </a:p>
          <a:p>
            <a:pPr marL="12700" marR="5080">
              <a:lnSpc>
                <a:spcPct val="103099"/>
              </a:lnSpc>
              <a:spcBef>
                <a:spcPts val="55"/>
              </a:spcBef>
            </a:pPr>
            <a:endParaRPr lang="en-GB" sz="800" dirty="0">
              <a:latin typeface="Garamond"/>
              <a:cs typeface="Garamond"/>
            </a:endParaRPr>
          </a:p>
          <a:p>
            <a:pPr marL="12700" marR="5080">
              <a:lnSpc>
                <a:spcPct val="103099"/>
              </a:lnSpc>
              <a:spcBef>
                <a:spcPts val="55"/>
              </a:spcBef>
            </a:pPr>
            <a:r>
              <a:rPr lang="en-GB" sz="800" dirty="0">
                <a:latin typeface="Garamond"/>
                <a:cs typeface="Garamond"/>
              </a:rPr>
              <a:t>We take pride in making things a little easier for businesses, walking on our old school principles of eradicating challenges through PEOPLE, PROCESSES and </a:t>
            </a:r>
            <a:endParaRPr sz="800" dirty="0">
              <a:latin typeface="Garamond"/>
              <a:cs typeface="Garamond"/>
            </a:endParaRPr>
          </a:p>
        </p:txBody>
      </p:sp>
      <p:sp>
        <p:nvSpPr>
          <p:cNvPr id="3" name="object 533">
            <a:extLst>
              <a:ext uri="{FF2B5EF4-FFF2-40B4-BE49-F238E27FC236}">
                <a16:creationId xmlns:a16="http://schemas.microsoft.com/office/drawing/2014/main" id="{75997BAF-CB3F-45C3-B7B4-611E51AA69E9}"/>
              </a:ext>
            </a:extLst>
          </p:cNvPr>
          <p:cNvSpPr txBox="1"/>
          <p:nvPr/>
        </p:nvSpPr>
        <p:spPr>
          <a:xfrm>
            <a:off x="2228085" y="1978254"/>
            <a:ext cx="1426167" cy="641201"/>
          </a:xfrm>
          <a:prstGeom prst="rect">
            <a:avLst/>
          </a:prstGeom>
        </p:spPr>
        <p:txBody>
          <a:bodyPr vert="horz" wrap="square" lIns="0" tIns="12700" rIns="0" bIns="0" rtlCol="0">
            <a:spAutoFit/>
          </a:bodyPr>
          <a:lstStyle/>
          <a:p>
            <a:pPr marL="12700">
              <a:lnSpc>
                <a:spcPct val="100000"/>
              </a:lnSpc>
              <a:spcBef>
                <a:spcPts val="100"/>
              </a:spcBef>
            </a:pPr>
            <a:r>
              <a:rPr lang="en-GB" sz="800" spc="-15" dirty="0">
                <a:latin typeface="Garamond"/>
                <a:cs typeface="Garamond"/>
              </a:rPr>
              <a:t>SERVICES. We make our customers count on us and </a:t>
            </a:r>
          </a:p>
          <a:p>
            <a:pPr marL="12700">
              <a:lnSpc>
                <a:spcPct val="100000"/>
              </a:lnSpc>
              <a:spcBef>
                <a:spcPts val="100"/>
              </a:spcBef>
            </a:pPr>
            <a:r>
              <a:rPr lang="en-GB" sz="800" spc="-15" dirty="0">
                <a:latin typeface="Garamond"/>
                <a:cs typeface="Garamond"/>
              </a:rPr>
              <a:t>work round-the-clock to turn their expectations into reality – yep, that's exactly what we are so good at! </a:t>
            </a:r>
            <a:endParaRPr sz="800" dirty="0">
              <a:latin typeface="Garamond"/>
              <a:cs typeface="Garamond"/>
            </a:endParaRPr>
          </a:p>
        </p:txBody>
      </p:sp>
      <p:sp>
        <p:nvSpPr>
          <p:cNvPr id="4" name="object 544">
            <a:extLst>
              <a:ext uri="{FF2B5EF4-FFF2-40B4-BE49-F238E27FC236}">
                <a16:creationId xmlns:a16="http://schemas.microsoft.com/office/drawing/2014/main" id="{D7F2B841-5717-4003-A8B0-E82E60EF9CC1}"/>
              </a:ext>
            </a:extLst>
          </p:cNvPr>
          <p:cNvSpPr txBox="1"/>
          <p:nvPr/>
        </p:nvSpPr>
        <p:spPr>
          <a:xfrm>
            <a:off x="2228085" y="3291341"/>
            <a:ext cx="1356365" cy="1399294"/>
          </a:xfrm>
          <a:prstGeom prst="rect">
            <a:avLst/>
          </a:prstGeom>
        </p:spPr>
        <p:txBody>
          <a:bodyPr vert="horz" wrap="square" lIns="0" tIns="6985" rIns="0" bIns="0" rtlCol="0">
            <a:spAutoFit/>
          </a:bodyPr>
          <a:lstStyle/>
          <a:p>
            <a:pPr marL="12700" marR="5080">
              <a:lnSpc>
                <a:spcPct val="103099"/>
              </a:lnSpc>
              <a:spcBef>
                <a:spcPts val="55"/>
              </a:spcBef>
            </a:pPr>
            <a:r>
              <a:rPr lang="en-GB" sz="800" dirty="0">
                <a:latin typeface="Garamond"/>
                <a:cs typeface="Garamond"/>
              </a:rPr>
              <a:t>Presence across multiple regions,  300+ clients - we have been helping global businesses for years whilst making a reputable place deep in their hearts. Having a keen eye for comprehending universal business problems, we think beyond the consumers’ expectations and provide them the best-in-class technology solutions. </a:t>
            </a:r>
            <a:endParaRPr sz="800" dirty="0">
              <a:latin typeface="Garamond"/>
              <a:cs typeface="Garamond"/>
            </a:endParaRPr>
          </a:p>
        </p:txBody>
      </p:sp>
      <p:sp>
        <p:nvSpPr>
          <p:cNvPr id="5" name="object 555">
            <a:extLst>
              <a:ext uri="{FF2B5EF4-FFF2-40B4-BE49-F238E27FC236}">
                <a16:creationId xmlns:a16="http://schemas.microsoft.com/office/drawing/2014/main" id="{DCA56CDC-2156-4107-831E-F2AF0012570D}"/>
              </a:ext>
            </a:extLst>
          </p:cNvPr>
          <p:cNvSpPr txBox="1"/>
          <p:nvPr/>
        </p:nvSpPr>
        <p:spPr>
          <a:xfrm>
            <a:off x="4937394" y="1135218"/>
            <a:ext cx="1454510" cy="1006494"/>
          </a:xfrm>
          <a:prstGeom prst="rect">
            <a:avLst/>
          </a:prstGeom>
        </p:spPr>
        <p:txBody>
          <a:bodyPr vert="horz" wrap="square" lIns="0" tIns="12700" rIns="0" bIns="0" rtlCol="0">
            <a:spAutoFit/>
          </a:bodyPr>
          <a:lstStyle/>
          <a:p>
            <a:pPr marL="12700" marR="5080" algn="just">
              <a:lnSpc>
                <a:spcPct val="112500"/>
              </a:lnSpc>
              <a:spcBef>
                <a:spcPts val="100"/>
              </a:spcBef>
            </a:pPr>
            <a:r>
              <a:rPr lang="en-GB" sz="800" dirty="0">
                <a:latin typeface="Garamond"/>
                <a:cs typeface="Garamond"/>
              </a:rPr>
              <a:t>Challenges are an inseparable part of our lives. We take the challenges head on, learn from them, and uncover the hidden opportunities lying inside.  </a:t>
            </a:r>
          </a:p>
          <a:p>
            <a:pPr marL="12700" marR="5080" algn="just">
              <a:lnSpc>
                <a:spcPct val="112500"/>
              </a:lnSpc>
              <a:spcBef>
                <a:spcPts val="100"/>
              </a:spcBef>
            </a:pPr>
            <a:endParaRPr lang="en-GB" sz="800" dirty="0">
              <a:latin typeface="Garamond"/>
              <a:cs typeface="Garamond"/>
            </a:endParaRPr>
          </a:p>
          <a:p>
            <a:pPr marL="12700" marR="5080" algn="just">
              <a:lnSpc>
                <a:spcPct val="112500"/>
              </a:lnSpc>
              <a:spcBef>
                <a:spcPts val="100"/>
              </a:spcBef>
            </a:pPr>
            <a:r>
              <a:rPr lang="en-GB" sz="800" dirty="0">
                <a:latin typeface="Garamond"/>
                <a:cs typeface="Garamond"/>
              </a:rPr>
              <a:t>From health-check to deployment </a:t>
            </a:r>
            <a:endParaRPr sz="800" dirty="0">
              <a:latin typeface="Garamond"/>
              <a:cs typeface="Garamond"/>
            </a:endParaRPr>
          </a:p>
        </p:txBody>
      </p:sp>
      <p:sp>
        <p:nvSpPr>
          <p:cNvPr id="6" name="object 558">
            <a:extLst>
              <a:ext uri="{FF2B5EF4-FFF2-40B4-BE49-F238E27FC236}">
                <a16:creationId xmlns:a16="http://schemas.microsoft.com/office/drawing/2014/main" id="{6F1F088F-B478-49AC-86AE-93E88812AD64}"/>
              </a:ext>
            </a:extLst>
          </p:cNvPr>
          <p:cNvSpPr txBox="1"/>
          <p:nvPr/>
        </p:nvSpPr>
        <p:spPr>
          <a:xfrm>
            <a:off x="6577019" y="1149486"/>
            <a:ext cx="1451504" cy="891975"/>
          </a:xfrm>
          <a:prstGeom prst="rect">
            <a:avLst/>
          </a:prstGeom>
        </p:spPr>
        <p:txBody>
          <a:bodyPr vert="horz" wrap="square" lIns="0" tIns="6985" rIns="0" bIns="0" rtlCol="0">
            <a:spAutoFit/>
          </a:bodyPr>
          <a:lstStyle/>
          <a:p>
            <a:pPr marL="12700" marR="5080">
              <a:lnSpc>
                <a:spcPct val="103099"/>
              </a:lnSpc>
              <a:spcBef>
                <a:spcPts val="55"/>
              </a:spcBef>
            </a:pPr>
            <a:r>
              <a:rPr lang="en-GB" sz="800" spc="-5" dirty="0">
                <a:latin typeface="Garamond"/>
                <a:cs typeface="Garamond"/>
              </a:rPr>
              <a:t>and then application management, a complete range of services help meet the varied needs of the businesses. Aside from that, we are creative enough to custom-design a solution depending on the need of the hour. </a:t>
            </a:r>
            <a:endParaRPr sz="800" dirty="0">
              <a:latin typeface="Garamond"/>
              <a:cs typeface="Garamond"/>
            </a:endParaRPr>
          </a:p>
        </p:txBody>
      </p:sp>
      <p:sp>
        <p:nvSpPr>
          <p:cNvPr id="7" name="object 566">
            <a:extLst>
              <a:ext uri="{FF2B5EF4-FFF2-40B4-BE49-F238E27FC236}">
                <a16:creationId xmlns:a16="http://schemas.microsoft.com/office/drawing/2014/main" id="{C654D3D6-CC1C-487F-9CE0-22E645D2E8DB}"/>
              </a:ext>
            </a:extLst>
          </p:cNvPr>
          <p:cNvSpPr txBox="1"/>
          <p:nvPr/>
        </p:nvSpPr>
        <p:spPr>
          <a:xfrm>
            <a:off x="6577031" y="2580324"/>
            <a:ext cx="1349297" cy="889987"/>
          </a:xfrm>
          <a:prstGeom prst="rect">
            <a:avLst/>
          </a:prstGeom>
        </p:spPr>
        <p:txBody>
          <a:bodyPr vert="horz" wrap="square" lIns="0" tIns="12700" rIns="0" bIns="0" rtlCol="0">
            <a:spAutoFit/>
          </a:bodyPr>
          <a:lstStyle/>
          <a:p>
            <a:pPr marL="12700">
              <a:lnSpc>
                <a:spcPct val="100000"/>
              </a:lnSpc>
              <a:spcBef>
                <a:spcPts val="100"/>
              </a:spcBef>
            </a:pPr>
            <a:r>
              <a:rPr lang="en-GB" sz="700" dirty="0">
                <a:latin typeface="Garamond"/>
                <a:cs typeface="Garamond"/>
              </a:rPr>
              <a:t>13+ years of experience backed by some of the </a:t>
            </a:r>
            <a:r>
              <a:rPr lang="en-GB" sz="800" dirty="0">
                <a:latin typeface="Garamond"/>
                <a:cs typeface="Garamond"/>
              </a:rPr>
              <a:t>extraordinary</a:t>
            </a:r>
            <a:r>
              <a:rPr lang="en-GB" sz="700" dirty="0">
                <a:latin typeface="Garamond"/>
                <a:cs typeface="Garamond"/>
              </a:rPr>
              <a:t> minds help us meet even the toughest of the challenges that businesses face today. We sit together with our clients, share a cup of coffee, and go on to scrutinizing the possibilities of making a difference in their businesses.</a:t>
            </a:r>
            <a:endParaRPr sz="700" dirty="0">
              <a:latin typeface="Garamond"/>
              <a:cs typeface="Garamond"/>
            </a:endParaRPr>
          </a:p>
        </p:txBody>
      </p:sp>
      <p:sp>
        <p:nvSpPr>
          <p:cNvPr id="8" name="Rectangle 7">
            <a:extLst>
              <a:ext uri="{FF2B5EF4-FFF2-40B4-BE49-F238E27FC236}">
                <a16:creationId xmlns:a16="http://schemas.microsoft.com/office/drawing/2014/main" id="{499E05C7-7377-474D-9C0A-5C9D8C4ED1F7}"/>
              </a:ext>
            </a:extLst>
          </p:cNvPr>
          <p:cNvSpPr/>
          <p:nvPr/>
        </p:nvSpPr>
        <p:spPr>
          <a:xfrm>
            <a:off x="467544" y="627534"/>
            <a:ext cx="3183907" cy="1077218"/>
          </a:xfrm>
          <a:prstGeom prst="rect">
            <a:avLst/>
          </a:prstGeom>
        </p:spPr>
        <p:txBody>
          <a:bodyPr wrap="square">
            <a:spAutoFit/>
          </a:bodyPr>
          <a:lstStyle/>
          <a:p>
            <a:r>
              <a:rPr lang="en-GB" sz="1600" b="1" dirty="0"/>
              <a:t>Consumer expectations drive us to do better.</a:t>
            </a:r>
          </a:p>
          <a:p>
            <a:r>
              <a:rPr lang="en-GB" sz="1600" b="1" dirty="0"/>
              <a:t>When they want big, we create big enough.</a:t>
            </a:r>
          </a:p>
        </p:txBody>
      </p:sp>
      <p:sp>
        <p:nvSpPr>
          <p:cNvPr id="13" name="object 574">
            <a:extLst>
              <a:ext uri="{FF2B5EF4-FFF2-40B4-BE49-F238E27FC236}">
                <a16:creationId xmlns:a16="http://schemas.microsoft.com/office/drawing/2014/main" id="{BAB38E27-982C-43D9-8F2C-D4A681B27724}"/>
              </a:ext>
            </a:extLst>
          </p:cNvPr>
          <p:cNvSpPr/>
          <p:nvPr/>
        </p:nvSpPr>
        <p:spPr>
          <a:xfrm>
            <a:off x="3846015" y="2181231"/>
            <a:ext cx="2331441" cy="2937872"/>
          </a:xfrm>
          <a:prstGeom prst="rect">
            <a:avLst/>
          </a:prstGeom>
          <a:blipFill>
            <a:blip r:embed="rId3" cstate="print"/>
            <a:stretch>
              <a:fillRect/>
            </a:stretch>
          </a:blipFill>
        </p:spPr>
        <p:txBody>
          <a:bodyPr wrap="square" lIns="0" tIns="0" rIns="0" bIns="0" rtlCol="0"/>
          <a:lstStyle/>
          <a:p>
            <a:endParaRPr sz="1000"/>
          </a:p>
        </p:txBody>
      </p:sp>
      <p:grpSp>
        <p:nvGrpSpPr>
          <p:cNvPr id="523" name="Group 522">
            <a:extLst>
              <a:ext uri="{FF2B5EF4-FFF2-40B4-BE49-F238E27FC236}">
                <a16:creationId xmlns:a16="http://schemas.microsoft.com/office/drawing/2014/main" id="{356C00F9-7685-43A4-99F4-5A5A9E0C4EF3}"/>
              </a:ext>
            </a:extLst>
          </p:cNvPr>
          <p:cNvGrpSpPr/>
          <p:nvPr/>
        </p:nvGrpSpPr>
        <p:grpSpPr>
          <a:xfrm>
            <a:off x="4937395" y="725098"/>
            <a:ext cx="1871384" cy="397894"/>
            <a:chOff x="3419872" y="331609"/>
            <a:chExt cx="2106119" cy="397894"/>
          </a:xfrm>
        </p:grpSpPr>
        <p:sp>
          <p:nvSpPr>
            <p:cNvPr id="520" name="Rectangle 519">
              <a:extLst>
                <a:ext uri="{FF2B5EF4-FFF2-40B4-BE49-F238E27FC236}">
                  <a16:creationId xmlns:a16="http://schemas.microsoft.com/office/drawing/2014/main" id="{2D47D608-36BF-4B16-AE0A-320F5549B6AF}"/>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2" name="Rectangle 521">
              <a:extLst>
                <a:ext uri="{FF2B5EF4-FFF2-40B4-BE49-F238E27FC236}">
                  <a16:creationId xmlns:a16="http://schemas.microsoft.com/office/drawing/2014/main" id="{2B598587-69F4-4EF2-9977-59BBC553A458}"/>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1" name="Rectangle 520">
            <a:extLst>
              <a:ext uri="{FF2B5EF4-FFF2-40B4-BE49-F238E27FC236}">
                <a16:creationId xmlns:a16="http://schemas.microsoft.com/office/drawing/2014/main" id="{80721C69-2467-4B4A-8955-4C82028DC1CF}"/>
              </a:ext>
            </a:extLst>
          </p:cNvPr>
          <p:cNvSpPr/>
          <p:nvPr/>
        </p:nvSpPr>
        <p:spPr>
          <a:xfrm>
            <a:off x="4937394" y="907548"/>
            <a:ext cx="2003924" cy="215444"/>
          </a:xfrm>
          <a:prstGeom prst="rect">
            <a:avLst/>
          </a:prstGeom>
        </p:spPr>
        <p:txBody>
          <a:bodyPr wrap="square">
            <a:spAutoFit/>
          </a:bodyPr>
          <a:lstStyle/>
          <a:p>
            <a:r>
              <a:rPr lang="en-GB" sz="800" b="1" dirty="0"/>
              <a:t>comes wrapped in a new challenge. </a:t>
            </a:r>
          </a:p>
        </p:txBody>
      </p:sp>
      <p:sp>
        <p:nvSpPr>
          <p:cNvPr id="524" name="Rectangle 523">
            <a:extLst>
              <a:ext uri="{FF2B5EF4-FFF2-40B4-BE49-F238E27FC236}">
                <a16:creationId xmlns:a16="http://schemas.microsoft.com/office/drawing/2014/main" id="{870A8C71-92B8-4225-B1F7-DCF82B1AE05E}"/>
              </a:ext>
            </a:extLst>
          </p:cNvPr>
          <p:cNvSpPr/>
          <p:nvPr/>
        </p:nvSpPr>
        <p:spPr>
          <a:xfrm>
            <a:off x="4932040" y="720112"/>
            <a:ext cx="1430520" cy="230832"/>
          </a:xfrm>
          <a:prstGeom prst="rect">
            <a:avLst/>
          </a:prstGeom>
        </p:spPr>
        <p:txBody>
          <a:bodyPr wrap="none">
            <a:spAutoFit/>
          </a:bodyPr>
          <a:lstStyle/>
          <a:p>
            <a:r>
              <a:rPr lang="en-GB" sz="900" b="1" spc="5" dirty="0">
                <a:cs typeface="Garamond"/>
              </a:rPr>
              <a:t>Every </a:t>
            </a:r>
            <a:r>
              <a:rPr lang="en-GB" sz="900" b="1" dirty="0">
                <a:cs typeface="Garamond"/>
              </a:rPr>
              <a:t>new</a:t>
            </a:r>
            <a:r>
              <a:rPr lang="en-GB" sz="900" b="1" spc="-15" dirty="0">
                <a:cs typeface="Garamond"/>
              </a:rPr>
              <a:t> </a:t>
            </a:r>
            <a:r>
              <a:rPr lang="en-GB" sz="900" b="1" dirty="0">
                <a:cs typeface="Garamond"/>
              </a:rPr>
              <a:t>opportunity</a:t>
            </a:r>
            <a:endParaRPr lang="en-GB" sz="900" dirty="0">
              <a:cs typeface="Garamond"/>
            </a:endParaRPr>
          </a:p>
        </p:txBody>
      </p:sp>
      <p:sp>
        <p:nvSpPr>
          <p:cNvPr id="528" name="Rectangle 527">
            <a:extLst>
              <a:ext uri="{FF2B5EF4-FFF2-40B4-BE49-F238E27FC236}">
                <a16:creationId xmlns:a16="http://schemas.microsoft.com/office/drawing/2014/main" id="{1A543170-9731-4C9F-A505-93927AFDEBB0}"/>
              </a:ext>
            </a:extLst>
          </p:cNvPr>
          <p:cNvSpPr/>
          <p:nvPr/>
        </p:nvSpPr>
        <p:spPr>
          <a:xfrm>
            <a:off x="2219744" y="3011533"/>
            <a:ext cx="1010572" cy="215444"/>
          </a:xfrm>
          <a:prstGeom prst="rect">
            <a:avLst/>
          </a:prstGeom>
        </p:spPr>
        <p:txBody>
          <a:bodyPr wrap="square">
            <a:spAutoFit/>
          </a:bodyPr>
          <a:lstStyle/>
          <a:p>
            <a:r>
              <a:rPr lang="en-GB" sz="800" b="1" dirty="0"/>
              <a:t>cannot stop us.</a:t>
            </a:r>
          </a:p>
        </p:txBody>
      </p:sp>
      <p:sp>
        <p:nvSpPr>
          <p:cNvPr id="529" name="Rectangle 528">
            <a:extLst>
              <a:ext uri="{FF2B5EF4-FFF2-40B4-BE49-F238E27FC236}">
                <a16:creationId xmlns:a16="http://schemas.microsoft.com/office/drawing/2014/main" id="{9E63D1FC-63E9-4EBE-AB9A-D65DF2738232}"/>
              </a:ext>
            </a:extLst>
          </p:cNvPr>
          <p:cNvSpPr/>
          <p:nvPr/>
        </p:nvSpPr>
        <p:spPr>
          <a:xfrm>
            <a:off x="2214390" y="2824097"/>
            <a:ext cx="825867" cy="230832"/>
          </a:xfrm>
          <a:prstGeom prst="rect">
            <a:avLst/>
          </a:prstGeom>
        </p:spPr>
        <p:txBody>
          <a:bodyPr wrap="none">
            <a:spAutoFit/>
          </a:bodyPr>
          <a:lstStyle/>
          <a:p>
            <a:r>
              <a:rPr lang="en-GB" sz="900" b="1" spc="5" dirty="0">
                <a:cs typeface="Garamond"/>
              </a:rPr>
              <a:t>Boundaries</a:t>
            </a:r>
            <a:endParaRPr lang="en-GB" sz="900" dirty="0">
              <a:cs typeface="Garamond"/>
            </a:endParaRPr>
          </a:p>
        </p:txBody>
      </p:sp>
      <p:grpSp>
        <p:nvGrpSpPr>
          <p:cNvPr id="530" name="Group 529">
            <a:extLst>
              <a:ext uri="{FF2B5EF4-FFF2-40B4-BE49-F238E27FC236}">
                <a16:creationId xmlns:a16="http://schemas.microsoft.com/office/drawing/2014/main" id="{2B0FEA40-B84E-418A-B9FB-DDC6052DEAE5}"/>
              </a:ext>
            </a:extLst>
          </p:cNvPr>
          <p:cNvGrpSpPr/>
          <p:nvPr/>
        </p:nvGrpSpPr>
        <p:grpSpPr>
          <a:xfrm>
            <a:off x="6589048" y="2111945"/>
            <a:ext cx="1871384" cy="397894"/>
            <a:chOff x="3419872" y="331609"/>
            <a:chExt cx="2106119" cy="397894"/>
          </a:xfrm>
        </p:grpSpPr>
        <p:sp>
          <p:nvSpPr>
            <p:cNvPr id="531" name="Rectangle 530">
              <a:extLst>
                <a:ext uri="{FF2B5EF4-FFF2-40B4-BE49-F238E27FC236}">
                  <a16:creationId xmlns:a16="http://schemas.microsoft.com/office/drawing/2014/main" id="{7ADF49BF-5D8B-482B-8FA6-649931E54E7D}"/>
                </a:ext>
              </a:extLst>
            </p:cNvPr>
            <p:cNvSpPr/>
            <p:nvPr/>
          </p:nvSpPr>
          <p:spPr>
            <a:xfrm>
              <a:off x="3419872" y="331609"/>
              <a:ext cx="2106119" cy="201045"/>
            </a:xfrm>
            <a:prstGeom prst="rect">
              <a:avLst/>
            </a:prstGeom>
            <a:solidFill>
              <a:srgbClr val="FF9AA2"/>
            </a:solid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2" name="Rectangle 531">
              <a:extLst>
                <a:ext uri="{FF2B5EF4-FFF2-40B4-BE49-F238E27FC236}">
                  <a16:creationId xmlns:a16="http://schemas.microsoft.com/office/drawing/2014/main" id="{83C5D43C-ACA2-4871-9E44-2D93063FD909}"/>
                </a:ext>
              </a:extLst>
            </p:cNvPr>
            <p:cNvSpPr/>
            <p:nvPr/>
          </p:nvSpPr>
          <p:spPr>
            <a:xfrm>
              <a:off x="3419872" y="528458"/>
              <a:ext cx="2106119" cy="201045"/>
            </a:xfrm>
            <a:prstGeom prst="rect">
              <a:avLst/>
            </a:prstGeom>
            <a:noFill/>
            <a:ln>
              <a:solidFill>
                <a:srgbClr val="FF9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3" name="Rectangle 532">
            <a:extLst>
              <a:ext uri="{FF2B5EF4-FFF2-40B4-BE49-F238E27FC236}">
                <a16:creationId xmlns:a16="http://schemas.microsoft.com/office/drawing/2014/main" id="{2755ADF9-FAC2-48A0-87C0-46702E6E6C03}"/>
              </a:ext>
            </a:extLst>
          </p:cNvPr>
          <p:cNvSpPr/>
          <p:nvPr/>
        </p:nvSpPr>
        <p:spPr>
          <a:xfrm>
            <a:off x="6589048" y="2285072"/>
            <a:ext cx="1725453" cy="215444"/>
          </a:xfrm>
          <a:prstGeom prst="rect">
            <a:avLst/>
          </a:prstGeom>
        </p:spPr>
        <p:txBody>
          <a:bodyPr wrap="square">
            <a:spAutoFit/>
          </a:bodyPr>
          <a:lstStyle/>
          <a:p>
            <a:r>
              <a:rPr lang="en-GB" sz="800" b="1" dirty="0"/>
              <a:t>of experience under the belt.</a:t>
            </a:r>
          </a:p>
        </p:txBody>
      </p:sp>
      <p:sp>
        <p:nvSpPr>
          <p:cNvPr id="534" name="Rectangle 533">
            <a:extLst>
              <a:ext uri="{FF2B5EF4-FFF2-40B4-BE49-F238E27FC236}">
                <a16:creationId xmlns:a16="http://schemas.microsoft.com/office/drawing/2014/main" id="{8767EA93-D69B-47A8-9B6E-CA6D1B69D042}"/>
              </a:ext>
            </a:extLst>
          </p:cNvPr>
          <p:cNvSpPr/>
          <p:nvPr/>
        </p:nvSpPr>
        <p:spPr>
          <a:xfrm>
            <a:off x="6583694" y="2097636"/>
            <a:ext cx="1721625" cy="230832"/>
          </a:xfrm>
          <a:prstGeom prst="rect">
            <a:avLst/>
          </a:prstGeom>
        </p:spPr>
        <p:txBody>
          <a:bodyPr wrap="none">
            <a:spAutoFit/>
          </a:bodyPr>
          <a:lstStyle/>
          <a:p>
            <a:r>
              <a:rPr lang="en-GB" sz="900" b="1" spc="5" dirty="0">
                <a:cs typeface="Garamond"/>
              </a:rPr>
              <a:t>We are focused, with plenty</a:t>
            </a:r>
            <a:endParaRPr lang="en-GB" sz="900" dirty="0">
              <a:cs typeface="Garamond"/>
            </a:endParaRPr>
          </a:p>
        </p:txBody>
      </p:sp>
    </p:spTree>
    <p:extLst>
      <p:ext uri="{BB962C8B-B14F-4D97-AF65-F5344CB8AC3E}">
        <p14:creationId xmlns:p14="http://schemas.microsoft.com/office/powerpoint/2010/main" val="223299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About Merino Services </a:t>
            </a:r>
          </a:p>
        </p:txBody>
      </p:sp>
      <p:sp>
        <p:nvSpPr>
          <p:cNvPr id="5" name="Text Placeholder 4"/>
          <p:cNvSpPr>
            <a:spLocks noGrp="1"/>
          </p:cNvSpPr>
          <p:nvPr>
            <p:ph type="body" sz="quarter" idx="11"/>
          </p:nvPr>
        </p:nvSpPr>
        <p:spPr>
          <a:xfrm>
            <a:off x="457200" y="819150"/>
            <a:ext cx="7848000" cy="3768824"/>
          </a:xfrm>
        </p:spPr>
        <p:txBody>
          <a:bodyPr/>
          <a:lstStyle/>
          <a:p>
            <a:pPr algn="just">
              <a:buClr>
                <a:srgbClr val="404040"/>
              </a:buClr>
            </a:pPr>
            <a:r>
              <a:rPr lang="en-US" dirty="0"/>
              <a:t>Merino Services, a global enterprise is part of a $250 million Merino Group, headquartered in India and has a strong presence in the USA, Canada, Europe, Middle East, South East Asia &amp; India Subcontinent</a:t>
            </a:r>
            <a:endParaRPr lang="en-GB" dirty="0">
              <a:solidFill>
                <a:srgbClr val="404040"/>
              </a:solidFill>
            </a:endParaRPr>
          </a:p>
          <a:p>
            <a:pPr algn="just">
              <a:buClr>
                <a:srgbClr val="404040"/>
              </a:buClr>
            </a:pPr>
            <a:r>
              <a:rPr lang="en-GB" dirty="0">
                <a:solidFill>
                  <a:srgbClr val="404040"/>
                </a:solidFill>
              </a:rPr>
              <a:t>The team consists of 200+ domain experts, </a:t>
            </a:r>
            <a:r>
              <a:rPr lang="en-US" dirty="0">
                <a:solidFill>
                  <a:srgbClr val="404040"/>
                </a:solidFill>
              </a:rPr>
              <a:t>serving 250+ clients across 41 countries</a:t>
            </a:r>
            <a:endParaRPr lang="en-GB" dirty="0">
              <a:solidFill>
                <a:srgbClr val="404040"/>
              </a:solidFill>
            </a:endParaRPr>
          </a:p>
          <a:p>
            <a:pPr>
              <a:buClr>
                <a:srgbClr val="404040"/>
              </a:buClr>
            </a:pPr>
            <a:r>
              <a:rPr lang="en-GB" dirty="0">
                <a:solidFill>
                  <a:srgbClr val="404040"/>
                </a:solidFill>
              </a:rPr>
              <a:t>End-to-End service, ranging from Feasibility Study to Implementation of standard application to post implementation support along with AMS. We also add value to overall solution by designing &amp; developing Mobility solutions</a:t>
            </a:r>
          </a:p>
          <a:p>
            <a:pPr>
              <a:buClr>
                <a:srgbClr val="404040"/>
              </a:buClr>
            </a:pPr>
            <a:r>
              <a:rPr lang="en-GB" sz="1600" dirty="0">
                <a:solidFill>
                  <a:srgbClr val="404040"/>
                </a:solidFill>
              </a:rPr>
              <a:t>ISO 9001:2015 </a:t>
            </a:r>
            <a:r>
              <a:rPr lang="en-GB" dirty="0">
                <a:solidFill>
                  <a:srgbClr val="404040"/>
                </a:solidFill>
              </a:rPr>
              <a:t>certified </a:t>
            </a:r>
          </a:p>
          <a:p>
            <a:pPr>
              <a:buClr>
                <a:srgbClr val="404040"/>
              </a:buClr>
            </a:pPr>
            <a:r>
              <a:rPr lang="en-GB" dirty="0">
                <a:solidFill>
                  <a:srgbClr val="404040"/>
                </a:solidFill>
              </a:rPr>
              <a:t>GDPR Compliant</a:t>
            </a:r>
          </a:p>
        </p:txBody>
      </p:sp>
    </p:spTree>
    <p:extLst>
      <p:ext uri="{BB962C8B-B14F-4D97-AF65-F5344CB8AC3E}">
        <p14:creationId xmlns:p14="http://schemas.microsoft.com/office/powerpoint/2010/main" val="154631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PRESENCE</a:t>
            </a:r>
          </a:p>
        </p:txBody>
      </p:sp>
      <p:grpSp>
        <p:nvGrpSpPr>
          <p:cNvPr id="3" name="Group 289"/>
          <p:cNvGrpSpPr/>
          <p:nvPr/>
        </p:nvGrpSpPr>
        <p:grpSpPr>
          <a:xfrm>
            <a:off x="1297185" y="1072690"/>
            <a:ext cx="6577750" cy="3668828"/>
            <a:chOff x="4480005" y="1824354"/>
            <a:chExt cx="3928882" cy="2191386"/>
          </a:xfrm>
          <a:solidFill>
            <a:schemeClr val="bg1">
              <a:lumMod val="65000"/>
            </a:schemeClr>
          </a:solidFill>
        </p:grpSpPr>
        <p:grpSp>
          <p:nvGrpSpPr>
            <p:cNvPr id="4" name="Group 290"/>
            <p:cNvGrpSpPr/>
            <p:nvPr/>
          </p:nvGrpSpPr>
          <p:grpSpPr>
            <a:xfrm>
              <a:off x="6817428" y="2506050"/>
              <a:ext cx="1436274" cy="896476"/>
              <a:chOff x="6817428" y="2506050"/>
              <a:chExt cx="1436274" cy="896476"/>
            </a:xfrm>
            <a:grpFill/>
          </p:grpSpPr>
          <p:sp>
            <p:nvSpPr>
              <p:cNvPr id="486"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7"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8"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9"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0"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1"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2"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3"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4"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5"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6"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7"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8"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99"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0"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1"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2"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3"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4"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5"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6"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7"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8"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09"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0"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1"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2"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3"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4"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5"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6"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7"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8"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19"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0"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1"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2"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3"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4"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5"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6"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7"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8"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29"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530"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5" name="Group 291"/>
            <p:cNvGrpSpPr/>
            <p:nvPr/>
          </p:nvGrpSpPr>
          <p:grpSpPr>
            <a:xfrm>
              <a:off x="6193473" y="2824589"/>
              <a:ext cx="889376" cy="858085"/>
              <a:chOff x="6193473" y="2824589"/>
              <a:chExt cx="889376" cy="858085"/>
            </a:xfrm>
            <a:grpFill/>
          </p:grpSpPr>
          <p:sp>
            <p:nvSpPr>
              <p:cNvPr id="435"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6"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7"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8"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9"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0"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1"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2"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3"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4"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5"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6"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7"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8"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49"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0"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1"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2"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3"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4"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5"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6"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7"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8"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59"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0"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1"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2"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3"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4"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5"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6"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7"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8"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69"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0"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1"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2"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3"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4"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5"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6"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7"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8"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79"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0"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1"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2"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3"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4"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85"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3"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nvGrpSpPr>
            <p:cNvPr id="6" name="Group 293"/>
            <p:cNvGrpSpPr/>
            <p:nvPr/>
          </p:nvGrpSpPr>
          <p:grpSpPr>
            <a:xfrm>
              <a:off x="6156014" y="1963391"/>
              <a:ext cx="2252873" cy="885062"/>
              <a:chOff x="6156014" y="1963391"/>
              <a:chExt cx="2252873" cy="885062"/>
            </a:xfrm>
            <a:grpFill/>
          </p:grpSpPr>
          <p:sp>
            <p:nvSpPr>
              <p:cNvPr id="393"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4"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5"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6"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7"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8"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9"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0"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1"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2"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3"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4"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5"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6"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7"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8"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09"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0"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1"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2"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3"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4"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5"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6"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7"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8"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19"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0"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1"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2"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3"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4"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5"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6"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7"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8"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29"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0"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1"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2"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3"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434"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7" name="Group 294"/>
            <p:cNvGrpSpPr/>
            <p:nvPr/>
          </p:nvGrpSpPr>
          <p:grpSpPr>
            <a:xfrm>
              <a:off x="4480005" y="1824354"/>
              <a:ext cx="1839757" cy="1294911"/>
              <a:chOff x="4480005" y="1824354"/>
              <a:chExt cx="1839757" cy="1294911"/>
            </a:xfrm>
            <a:grpFill/>
          </p:grpSpPr>
          <p:sp>
            <p:nvSpPr>
              <p:cNvPr id="378"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9"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0"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1"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2"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3"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4"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5"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6"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7"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88"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dirty="0">
                  <a:ln>
                    <a:noFill/>
                  </a:ln>
                  <a:solidFill>
                    <a:prstClr val="black"/>
                  </a:solidFill>
                  <a:effectLst/>
                  <a:uLnTx/>
                  <a:uFillTx/>
                  <a:latin typeface="Calibri" pitchFamily="34" charset="0"/>
                  <a:cs typeface="Calibri" pitchFamily="34" charset="0"/>
                </a:endParaRPr>
              </a:p>
            </p:txBody>
          </p:sp>
          <p:sp>
            <p:nvSpPr>
              <p:cNvPr id="389"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0"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1"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92"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grpSp>
          <p:nvGrpSpPr>
            <p:cNvPr id="8" name="Group 295"/>
            <p:cNvGrpSpPr/>
            <p:nvPr/>
          </p:nvGrpSpPr>
          <p:grpSpPr>
            <a:xfrm>
              <a:off x="5259146" y="3095400"/>
              <a:ext cx="717067" cy="920340"/>
              <a:chOff x="5259146" y="3095400"/>
              <a:chExt cx="717067" cy="920340"/>
            </a:xfrm>
            <a:grpFill/>
          </p:grpSpPr>
          <p:sp>
            <p:nvSpPr>
              <p:cNvPr id="361"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2"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3"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4"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5"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6"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7"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8"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9"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0"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1"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2"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3"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4"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5"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6"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77"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sp>
          <p:nvSpPr>
            <p:cNvPr id="297" name="Rectangle 17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8" name="Rectangle 17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299" name="Rectangle 17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0" name="Rectangle 17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1" name="Rectangle 18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2" name="Rectangle 18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3" name="Rectangle 18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4" name="Rectangle 18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5" name="Rectangle 18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6" name="Rectangle 18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7" name="Rectangle 18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8" name="Rectangle 18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09" name="Rectangle 18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0" name="Rectangle 18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1" name="Rectangle 19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2" name="Rectangle 19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3" name="Rectangle 19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4" name="Rectangle 19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5" name="Rectangle 19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6" name="Rectangle 19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7" name="Rectangle 19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8" name="Rectangle 19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19" name="Rectangle 19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0" name="Rectangle 19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1" name="Rectangle 20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2" name="Rectangle 20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3" name="Rectangle 20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4" name="Rectangle 20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5" name="Rectangle 20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6" name="Rectangle 20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7" name="Rectangle 20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8" name="Rectangle 20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29" name="Rectangle 20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0" name="Rectangle 21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1" name="Rectangle 21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2" name="Rectangle 21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3" name="Rectangle 21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4" name="Rectangle 21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5" name="Rectangle 21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6" name="Rectangle 21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7" name="Rectangle 21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8" name="Rectangle 21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39" name="Rectangle 21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0" name="Rectangle 22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1" name="Rectangle 22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2" name="Rectangle 22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3" name="Rectangle 22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4" name="Rectangle 22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5" name="Rectangle 22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6" name="Rectangle 22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7" name="Rectangle 22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8" name="Rectangle 22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49" name="Rectangle 22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0" name="Rectangle 23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1" name="Rectangle 231"/>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2" name="Rectangle 232"/>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3" name="Rectangle 233"/>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4" name="Rectangle 234"/>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5" name="Rectangle 235"/>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6" name="Rectangle 236"/>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7" name="Rectangle 237"/>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8" name="Rectangle 238"/>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59" name="Rectangle 239"/>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sp>
          <p:nvSpPr>
            <p:cNvPr id="360" name="Rectangle 240"/>
            <p:cNvSpPr>
              <a:spLocks noChangeArrowheads="1"/>
            </p:cNvSpPr>
            <p:nvPr/>
          </p:nvSpPr>
          <p:spPr bwMode="auto">
            <a:xfrm>
              <a:off x="7540916" y="2306833"/>
              <a:ext cx="1070" cy="1038"/>
            </a:xfrm>
            <a:prstGeom prst="rect">
              <a:avLst/>
            </a:prstGeom>
            <a:grpFill/>
            <a:ln w="3175">
              <a:solidFill>
                <a:sysClr val="window" lastClr="FFFFFF"/>
              </a:solidFill>
              <a:miter lim="800000"/>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ar-SA" sz="1350" i="0" u="none" strike="noStrike" kern="0" cap="none" spc="0" normalizeH="0" baseline="0" noProof="0">
                <a:ln>
                  <a:noFill/>
                </a:ln>
                <a:solidFill>
                  <a:prstClr val="black"/>
                </a:solidFill>
                <a:effectLst/>
                <a:uLnTx/>
                <a:uFillTx/>
                <a:latin typeface="Calibri" pitchFamily="34" charset="0"/>
                <a:cs typeface="Calibri" pitchFamily="34" charset="0"/>
              </a:endParaRPr>
            </a:p>
          </p:txBody>
        </p:sp>
      </p:grpSp>
      <p:pic>
        <p:nvPicPr>
          <p:cNvPr id="531"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2474580" y="2475106"/>
            <a:ext cx="270000" cy="270000"/>
          </a:xfrm>
          <a:prstGeom prst="rect">
            <a:avLst/>
          </a:prstGeom>
          <a:noFill/>
        </p:spPr>
      </p:pic>
      <p:pic>
        <p:nvPicPr>
          <p:cNvPr id="533"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433886" y="2395536"/>
            <a:ext cx="270000" cy="270000"/>
          </a:xfrm>
          <a:prstGeom prst="rect">
            <a:avLst/>
          </a:prstGeom>
          <a:noFill/>
        </p:spPr>
      </p:pic>
      <p:pic>
        <p:nvPicPr>
          <p:cNvPr id="53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5324480" y="2854644"/>
            <a:ext cx="270000" cy="270000"/>
          </a:xfrm>
          <a:prstGeom prst="rect">
            <a:avLst/>
          </a:prstGeom>
          <a:noFill/>
        </p:spPr>
      </p:pic>
      <p:pic>
        <p:nvPicPr>
          <p:cNvPr id="538"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781816" y="2714626"/>
            <a:ext cx="270000" cy="270000"/>
          </a:xfrm>
          <a:prstGeom prst="rect">
            <a:avLst/>
          </a:prstGeom>
          <a:noFill/>
        </p:spPr>
      </p:pic>
      <p:pic>
        <p:nvPicPr>
          <p:cNvPr id="54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620842" y="3380428"/>
            <a:ext cx="270000" cy="270000"/>
          </a:xfrm>
          <a:prstGeom prst="rect">
            <a:avLst/>
          </a:prstGeom>
          <a:noFill/>
        </p:spPr>
      </p:pic>
      <p:pic>
        <p:nvPicPr>
          <p:cNvPr id="550"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579884" y="3064196"/>
            <a:ext cx="270000" cy="270000"/>
          </a:xfrm>
          <a:prstGeom prst="rect">
            <a:avLst/>
          </a:prstGeom>
          <a:noFill/>
        </p:spPr>
      </p:pic>
      <p:pic>
        <p:nvPicPr>
          <p:cNvPr id="566" name="Picture 3"/>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6105536" y="2913700"/>
            <a:ext cx="270000" cy="270000"/>
          </a:xfrm>
          <a:prstGeom prst="rect">
            <a:avLst/>
          </a:prstGeom>
          <a:noFill/>
        </p:spPr>
      </p:pic>
      <p:pic>
        <p:nvPicPr>
          <p:cNvPr id="251" name="Picture 3">
            <a:extLst>
              <a:ext uri="{FF2B5EF4-FFF2-40B4-BE49-F238E27FC236}">
                <a16:creationId xmlns:a16="http://schemas.microsoft.com/office/drawing/2014/main" id="{FE549B48-840D-42DE-A421-750FD81F474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tretch>
            <a:fillRect/>
          </a:stretch>
        </p:blipFill>
        <p:spPr bwMode="auto">
          <a:xfrm>
            <a:off x="4243210" y="2552728"/>
            <a:ext cx="270000" cy="270000"/>
          </a:xfrm>
          <a:prstGeom prst="rect">
            <a:avLst/>
          </a:prstGeom>
          <a:noFill/>
        </p:spPr>
      </p:pic>
    </p:spTree>
    <p:extLst>
      <p:ext uri="{BB962C8B-B14F-4D97-AF65-F5344CB8AC3E}">
        <p14:creationId xmlns:p14="http://schemas.microsoft.com/office/powerpoint/2010/main" val="28736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78CCD8F-BEAA-4ECC-9DAE-8D4708882C30}"/>
              </a:ext>
            </a:extLst>
          </p:cNvPr>
          <p:cNvSpPr/>
          <p:nvPr/>
        </p:nvSpPr>
        <p:spPr>
          <a:xfrm rot="5400000">
            <a:off x="5581377" y="2117952"/>
            <a:ext cx="1748677" cy="36234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7AD5AD1A-314C-4272-9280-AC04B3327384}"/>
              </a:ext>
            </a:extLst>
          </p:cNvPr>
          <p:cNvSpPr/>
          <p:nvPr/>
        </p:nvSpPr>
        <p:spPr>
          <a:xfrm rot="5400000">
            <a:off x="2448862" y="711414"/>
            <a:ext cx="2039261" cy="22574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72E285CC-2C44-4B7C-82B1-ED5ED5F056B2}"/>
              </a:ext>
            </a:extLst>
          </p:cNvPr>
          <p:cNvSpPr>
            <a:spLocks noGrp="1"/>
          </p:cNvSpPr>
          <p:nvPr>
            <p:ph type="title"/>
          </p:nvPr>
        </p:nvSpPr>
        <p:spPr/>
        <p:txBody>
          <a:bodyPr/>
          <a:lstStyle/>
          <a:p>
            <a:r>
              <a:rPr lang="en-GB" sz="2000" dirty="0"/>
              <a:t>Merino Expertise</a:t>
            </a:r>
          </a:p>
        </p:txBody>
      </p:sp>
      <p:sp>
        <p:nvSpPr>
          <p:cNvPr id="10" name="Rectangle 9">
            <a:extLst>
              <a:ext uri="{FF2B5EF4-FFF2-40B4-BE49-F238E27FC236}">
                <a16:creationId xmlns:a16="http://schemas.microsoft.com/office/drawing/2014/main" id="{DF8A999F-DB56-42EA-8543-F3CA2FB627A6}"/>
              </a:ext>
            </a:extLst>
          </p:cNvPr>
          <p:cNvSpPr/>
          <p:nvPr/>
        </p:nvSpPr>
        <p:spPr>
          <a:xfrm>
            <a:off x="6518745" y="3075806"/>
            <a:ext cx="1748677" cy="16927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2AF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Tecnology Alliance</a:t>
            </a:r>
          </a:p>
          <a:p>
            <a:pPr marL="171450" indent="-171450">
              <a:buClr>
                <a:srgbClr val="F2AF00"/>
              </a:buClr>
              <a:buSzPct val="65000"/>
              <a:buBlip>
                <a:blip r:embed="rId2"/>
              </a:buBlip>
              <a:defRPr/>
            </a:pPr>
            <a:r>
              <a:rPr lang="en-US" sz="1000" noProof="1">
                <a:solidFill>
                  <a:srgbClr val="444444"/>
                </a:solidFill>
                <a:latin typeface="Trebuchet MS" panose="020B0603020202020204" pitchFamily="34" charset="0"/>
              </a:rPr>
              <a:t>Infor</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Microsoft</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IFS</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Oracle</a:t>
            </a: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r>
              <a:rPr lang="en-US" sz="1000" noProof="1">
                <a:solidFill>
                  <a:srgbClr val="444444"/>
                </a:solidFill>
                <a:latin typeface="Trebuchet MS" panose="020B0603020202020204" pitchFamily="34" charset="0"/>
              </a:rPr>
              <a:t>SAP</a:t>
            </a: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a:p>
            <a:pPr marL="171450" marR="0" lvl="0" indent="-171450" algn="l" defTabSz="914400" rtl="0" eaLnBrk="1" fontAlgn="auto" latinLnBrk="0" hangingPunct="1">
              <a:lnSpc>
                <a:spcPct val="100000"/>
              </a:lnSpc>
              <a:spcBef>
                <a:spcPts val="0"/>
              </a:spcBef>
              <a:spcAft>
                <a:spcPts val="0"/>
              </a:spcAft>
              <a:buClr>
                <a:srgbClr val="F2AF00"/>
              </a:buClr>
              <a:buSzPct val="65000"/>
              <a:buBlip>
                <a:blip r:embed="rId2"/>
              </a:buBlip>
              <a:tabLst/>
              <a:defRPr/>
            </a:pPr>
            <a:endParaRPr kumimoji="0" lang="en-US" sz="1000" b="0" i="0" u="none" strike="noStrike" kern="1200" cap="none" spc="0" normalizeH="0" baseline="0" noProof="1">
              <a:ln>
                <a:noFill/>
              </a:ln>
              <a:solidFill>
                <a:srgbClr val="444444"/>
              </a:solidFill>
              <a:effectLst/>
              <a:uLnTx/>
              <a:uFillTx/>
              <a:latin typeface="Trebuchet MS" panose="020B0603020202020204" pitchFamily="34" charset="0"/>
            </a:endParaRPr>
          </a:p>
        </p:txBody>
      </p:sp>
      <p:sp>
        <p:nvSpPr>
          <p:cNvPr id="11" name="Rectangle 10">
            <a:extLst>
              <a:ext uri="{FF2B5EF4-FFF2-40B4-BE49-F238E27FC236}">
                <a16:creationId xmlns:a16="http://schemas.microsoft.com/office/drawing/2014/main" id="{5E3047C3-61D7-4901-9F6F-16423C6E5C8F}"/>
              </a:ext>
            </a:extLst>
          </p:cNvPr>
          <p:cNvSpPr/>
          <p:nvPr/>
        </p:nvSpPr>
        <p:spPr>
          <a:xfrm>
            <a:off x="2393876" y="771550"/>
            <a:ext cx="2034108" cy="2084967"/>
          </a:xfrm>
          <a:prstGeom prst="rect">
            <a:avLst/>
          </a:prstGeom>
          <a:noFill/>
          <a:ln>
            <a:noFill/>
          </a:ln>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7AB800"/>
              </a:buClr>
              <a:buSzPct val="65000"/>
              <a:tabLst/>
              <a:defRPr/>
            </a:pPr>
            <a:r>
              <a:rPr kumimoji="0" lang="en-US" sz="2200" b="0" i="0" u="none" strike="noStrike" kern="1200" cap="none" spc="0" normalizeH="0" baseline="0" noProof="1">
                <a:ln>
                  <a:noFill/>
                </a:ln>
                <a:solidFill>
                  <a:srgbClr val="444444"/>
                </a:solidFill>
                <a:effectLst/>
                <a:uLnTx/>
                <a:uFillTx/>
                <a:latin typeface="Trebuchet MS" panose="020B0603020202020204" pitchFamily="34" charset="0"/>
              </a:rPr>
              <a:t>Services</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Implementation and Consulting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Migration/Upgradation</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Service and Support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Education and Training</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Application Management</a:t>
            </a:r>
          </a:p>
          <a:p>
            <a:pPr marL="171450" marR="0" lvl="0" indent="-171450" algn="l" defTabSz="914400" rtl="0" eaLnBrk="1" fontAlgn="auto" latinLnBrk="0" hangingPunct="1">
              <a:lnSpc>
                <a:spcPct val="120000"/>
              </a:lnSpc>
              <a:spcBef>
                <a:spcPts val="0"/>
              </a:spcBef>
              <a:spcAft>
                <a:spcPts val="0"/>
              </a:spcAft>
              <a:buClr>
                <a:srgbClr val="7AB800"/>
              </a:buClr>
              <a:buSzPct val="65000"/>
              <a:buBlip>
                <a:blip r:embed="rId2"/>
              </a:buBlip>
              <a:tabLst/>
              <a:defRPr/>
            </a:pPr>
            <a:r>
              <a:rPr kumimoji="0" lang="en-US" sz="1000" b="0" i="0" u="none" strike="noStrike" kern="1200" cap="none" spc="0" normalizeH="0" baseline="0" noProof="1">
                <a:ln>
                  <a:noFill/>
                </a:ln>
                <a:solidFill>
                  <a:srgbClr val="444444"/>
                </a:solidFill>
                <a:effectLst/>
                <a:uLnTx/>
                <a:uFillTx/>
                <a:latin typeface="Trebuchet MS" panose="020B0603020202020204" pitchFamily="34" charset="0"/>
              </a:rPr>
              <a:t>ERP Readiness and Health Checks</a:t>
            </a:r>
          </a:p>
        </p:txBody>
      </p:sp>
      <p:sp>
        <p:nvSpPr>
          <p:cNvPr id="3" name="Rectangle 2">
            <a:extLst>
              <a:ext uri="{FF2B5EF4-FFF2-40B4-BE49-F238E27FC236}">
                <a16:creationId xmlns:a16="http://schemas.microsoft.com/office/drawing/2014/main" id="{C14A68CB-F661-43EE-8D2D-D7601AC7158E}"/>
              </a:ext>
            </a:extLst>
          </p:cNvPr>
          <p:cNvSpPr/>
          <p:nvPr/>
        </p:nvSpPr>
        <p:spPr>
          <a:xfrm>
            <a:off x="4520100" y="820522"/>
            <a:ext cx="1748677" cy="39834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09F33FC5-6D42-4A54-BD7D-F8151F0ACAFD}"/>
              </a:ext>
            </a:extLst>
          </p:cNvPr>
          <p:cNvSpPr/>
          <p:nvPr/>
        </p:nvSpPr>
        <p:spPr>
          <a:xfrm>
            <a:off x="4572000" y="771550"/>
            <a:ext cx="1632857" cy="3366087"/>
          </a:xfrm>
          <a:prstGeom prst="rect">
            <a:avLst/>
          </a:prstGeom>
          <a:noFill/>
        </p:spPr>
        <p:txBody>
          <a:bodyPr wrap="square" tIns="108000" bIns="108000">
            <a:spAutoFit/>
          </a:bodyPr>
          <a:lstStyle/>
          <a:p>
            <a:pPr marR="0" lvl="0" algn="l" defTabSz="914400" rtl="0" eaLnBrk="1" fontAlgn="auto" latinLnBrk="0" hangingPunct="1">
              <a:lnSpc>
                <a:spcPct val="120000"/>
              </a:lnSpc>
              <a:spcBef>
                <a:spcPts val="0"/>
              </a:spcBef>
              <a:spcAft>
                <a:spcPts val="0"/>
              </a:spcAft>
              <a:buClr>
                <a:srgbClr val="0085C3"/>
              </a:buClr>
              <a:buSzPct val="65000"/>
              <a:tabLst/>
              <a:defRPr/>
            </a:pPr>
            <a:r>
              <a:rPr kumimoji="0" lang="en-US" sz="2200" b="0" i="0" u="none" strike="noStrike" kern="1200" cap="none" spc="0" normalizeH="0" baseline="0" noProof="0" dirty="0">
                <a:ln>
                  <a:noFill/>
                </a:ln>
                <a:solidFill>
                  <a:srgbClr val="444444"/>
                </a:solidFill>
                <a:effectLst/>
                <a:uLnTx/>
                <a:uFillTx/>
                <a:latin typeface="Trebuchet MS" panose="020B0603020202020204" pitchFamily="34" charset="0"/>
              </a:rPr>
              <a:t>Solution</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Resource Planning</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Customer Relationship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Asset Management</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Technology and Middleware</a:t>
            </a:r>
          </a:p>
          <a:p>
            <a:pPr marL="171450" marR="0" lvl="0" indent="-171450" algn="l" defTabSz="914400" rtl="0" eaLnBrk="1" fontAlgn="auto" latinLnBrk="0" hangingPunct="1">
              <a:lnSpc>
                <a:spcPct val="150000"/>
              </a:lnSpc>
              <a:spcBef>
                <a:spcPts val="0"/>
              </a:spcBef>
              <a:spcAft>
                <a:spcPts val="0"/>
              </a:spcAft>
              <a:buClr>
                <a:srgbClr val="0085C3"/>
              </a:buClr>
              <a:buSzPct val="65000"/>
              <a:buBlip>
                <a:blip r:embed="rId2"/>
              </a:buBlip>
              <a:tabLst/>
              <a:defRPr/>
            </a:pPr>
            <a:r>
              <a:rPr kumimoji="0" lang="en-US" sz="1000" b="0" i="0" u="none" strike="noStrike" kern="1200" cap="none" spc="0" normalizeH="0" baseline="0" noProof="0" dirty="0">
                <a:ln>
                  <a:noFill/>
                </a:ln>
                <a:solidFill>
                  <a:srgbClr val="444444"/>
                </a:solidFill>
                <a:effectLst/>
                <a:uLnTx/>
                <a:uFillTx/>
                <a:latin typeface="Trebuchet MS" panose="020B0603020202020204" pitchFamily="34" charset="0"/>
              </a:rPr>
              <a:t>Enterprise Performance Management</a:t>
            </a:r>
          </a:p>
        </p:txBody>
      </p:sp>
      <p:grpSp>
        <p:nvGrpSpPr>
          <p:cNvPr id="18" name="Group 17">
            <a:extLst>
              <a:ext uri="{FF2B5EF4-FFF2-40B4-BE49-F238E27FC236}">
                <a16:creationId xmlns:a16="http://schemas.microsoft.com/office/drawing/2014/main" id="{2FBE0652-3BD7-4B80-889A-6543A97B968F}"/>
              </a:ext>
            </a:extLst>
          </p:cNvPr>
          <p:cNvGrpSpPr/>
          <p:nvPr/>
        </p:nvGrpSpPr>
        <p:grpSpPr>
          <a:xfrm>
            <a:off x="2339752" y="2856517"/>
            <a:ext cx="5927670" cy="1947481"/>
            <a:chOff x="2339752" y="2856517"/>
            <a:chExt cx="5927670" cy="1947481"/>
          </a:xfrm>
        </p:grpSpPr>
        <p:cxnSp>
          <p:nvCxnSpPr>
            <p:cNvPr id="13" name="Straight Connector 12">
              <a:extLst>
                <a:ext uri="{FF2B5EF4-FFF2-40B4-BE49-F238E27FC236}">
                  <a16:creationId xmlns:a16="http://schemas.microsoft.com/office/drawing/2014/main" id="{7AA4B5AD-F7B8-4A7F-A551-837847CFEBE4}"/>
                </a:ext>
              </a:extLst>
            </p:cNvPr>
            <p:cNvCxnSpPr>
              <a:cxnSpLocks/>
            </p:cNvCxnSpPr>
            <p:nvPr/>
          </p:nvCxnSpPr>
          <p:spPr>
            <a:xfrm>
              <a:off x="2339752" y="2856517"/>
              <a:ext cx="21576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90B9EB-780D-46E0-9F03-FEDC0E5D254A}"/>
                </a:ext>
              </a:extLst>
            </p:cNvPr>
            <p:cNvCxnSpPr>
              <a:cxnSpLocks/>
            </p:cNvCxnSpPr>
            <p:nvPr/>
          </p:nvCxnSpPr>
          <p:spPr>
            <a:xfrm>
              <a:off x="4499992" y="4803998"/>
              <a:ext cx="37674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07B31-AAB9-4BAB-8DDC-FD6AE22C103F}"/>
                </a:ext>
              </a:extLst>
            </p:cNvPr>
            <p:cNvCxnSpPr>
              <a:cxnSpLocks/>
            </p:cNvCxnSpPr>
            <p:nvPr/>
          </p:nvCxnSpPr>
          <p:spPr>
            <a:xfrm>
              <a:off x="4508080" y="2856517"/>
              <a:ext cx="12020" cy="194748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0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314-DA98-5B44-94E5-32A3FE1A179E}"/>
              </a:ext>
            </a:extLst>
          </p:cNvPr>
          <p:cNvSpPr>
            <a:spLocks noGrp="1"/>
          </p:cNvSpPr>
          <p:nvPr>
            <p:ph type="title"/>
          </p:nvPr>
        </p:nvSpPr>
        <p:spPr>
          <a:xfrm>
            <a:off x="304801" y="285750"/>
            <a:ext cx="3776851" cy="360000"/>
          </a:xfrm>
        </p:spPr>
        <p:txBody>
          <a:bodyPr>
            <a:normAutofit fontScale="90000"/>
          </a:bodyPr>
          <a:lstStyle/>
          <a:p>
            <a:r>
              <a:rPr lang="en-US" sz="2200" b="0" dirty="0"/>
              <a:t>Merino’s Dual Advantage</a:t>
            </a:r>
            <a:endParaRPr lang="en-US" sz="1800" b="0" dirty="0"/>
          </a:p>
        </p:txBody>
      </p:sp>
      <p:sp>
        <p:nvSpPr>
          <p:cNvPr id="4" name="Rectangle 3">
            <a:extLst>
              <a:ext uri="{FF2B5EF4-FFF2-40B4-BE49-F238E27FC236}">
                <a16:creationId xmlns:a16="http://schemas.microsoft.com/office/drawing/2014/main" id="{8AC6FC4C-7322-4598-B4B5-9F78EB61AB13}"/>
              </a:ext>
            </a:extLst>
          </p:cNvPr>
          <p:cNvSpPr/>
          <p:nvPr/>
        </p:nvSpPr>
        <p:spPr>
          <a:xfrm>
            <a:off x="1" y="3143195"/>
            <a:ext cx="3419503" cy="230832"/>
          </a:xfrm>
          <a:prstGeom prst="rect">
            <a:avLst/>
          </a:prstGeom>
        </p:spPr>
        <p:txBody>
          <a:bodyPr wrap="square">
            <a:spAutoFit/>
          </a:bodyPr>
          <a:lstStyle/>
          <a:p>
            <a:r>
              <a:rPr lang="en-US" sz="900" b="1" dirty="0">
                <a:ln w="0"/>
                <a:solidFill>
                  <a:srgbClr val="0757B3"/>
                </a:solidFill>
                <a:effectLst>
                  <a:reflection blurRad="6350" stA="53000" endA="300" endPos="35500" dir="5400000" sy="-90000" algn="bl" rotWithShape="0"/>
                </a:effectLst>
                <a:latin typeface="Trebuchet MS" pitchFamily="34" charset="0"/>
                <a:cs typeface="Arial Black" panose="020B0604020202020204" pitchFamily="34" charset="0"/>
              </a:rPr>
              <a:t>HORIZONTAL BUSINESS PROCESS INTEGRATION</a:t>
            </a:r>
            <a:endParaRPr lang="en-GB" sz="900" b="1" dirty="0">
              <a:solidFill>
                <a:srgbClr val="0757B3"/>
              </a:solidFill>
              <a:latin typeface="Trebuchet MS" pitchFamily="34" charset="0"/>
              <a:cs typeface="Arial Black" panose="020B0604020202020204" pitchFamily="34" charset="0"/>
            </a:endParaRPr>
          </a:p>
        </p:txBody>
      </p:sp>
      <p:sp>
        <p:nvSpPr>
          <p:cNvPr id="87" name="Rectangle 86">
            <a:extLst>
              <a:ext uri="{FF2B5EF4-FFF2-40B4-BE49-F238E27FC236}">
                <a16:creationId xmlns:a16="http://schemas.microsoft.com/office/drawing/2014/main" id="{0B130A33-D5BB-46C2-94BD-891F48C77285}"/>
              </a:ext>
            </a:extLst>
          </p:cNvPr>
          <p:cNvSpPr/>
          <p:nvPr/>
        </p:nvSpPr>
        <p:spPr>
          <a:xfrm>
            <a:off x="3304552" y="3888828"/>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Sensors, Actuators, RFID etc.</a:t>
            </a:r>
          </a:p>
        </p:txBody>
      </p:sp>
      <p:sp>
        <p:nvSpPr>
          <p:cNvPr id="88" name="Rectangle 87">
            <a:extLst>
              <a:ext uri="{FF2B5EF4-FFF2-40B4-BE49-F238E27FC236}">
                <a16:creationId xmlns:a16="http://schemas.microsoft.com/office/drawing/2014/main" id="{106867C0-9C35-4044-B4B9-9FDAFF9AC891}"/>
              </a:ext>
            </a:extLst>
          </p:cNvPr>
          <p:cNvSpPr/>
          <p:nvPr/>
        </p:nvSpPr>
        <p:spPr>
          <a:xfrm>
            <a:off x="3304552" y="352440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PLC, SCADA, I/O Controllers, </a:t>
            </a:r>
            <a:r>
              <a:rPr lang="en-US" sz="1050" b="1" dirty="0" err="1">
                <a:solidFill>
                  <a:schemeClr val="bg2"/>
                </a:solidFill>
                <a:latin typeface="Trebuchet MS" pitchFamily="34" charset="0"/>
                <a:cs typeface="Arial Narrow" panose="020B0604020202020204" pitchFamily="34" charset="0"/>
              </a:rPr>
              <a:t>IIoT</a:t>
            </a:r>
            <a:endParaRPr lang="en-US" sz="1050" b="1" dirty="0">
              <a:solidFill>
                <a:schemeClr val="bg2"/>
              </a:solidFill>
              <a:latin typeface="Trebuchet MS" pitchFamily="34" charset="0"/>
              <a:cs typeface="Arial Narrow" panose="020B0604020202020204" pitchFamily="34" charset="0"/>
            </a:endParaRPr>
          </a:p>
        </p:txBody>
      </p:sp>
      <p:sp>
        <p:nvSpPr>
          <p:cNvPr id="89" name="Rectangle 88">
            <a:extLst>
              <a:ext uri="{FF2B5EF4-FFF2-40B4-BE49-F238E27FC236}">
                <a16:creationId xmlns:a16="http://schemas.microsoft.com/office/drawing/2014/main" id="{3AD9E097-DA3C-4591-A9F3-EB6972686600}"/>
              </a:ext>
            </a:extLst>
          </p:cNvPr>
          <p:cNvSpPr/>
          <p:nvPr/>
        </p:nvSpPr>
        <p:spPr>
          <a:xfrm>
            <a:off x="3295969" y="3177746"/>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MOM / LMS - APS – MES - MI</a:t>
            </a:r>
          </a:p>
        </p:txBody>
      </p:sp>
      <p:sp>
        <p:nvSpPr>
          <p:cNvPr id="90" name="Rectangle 89">
            <a:extLst>
              <a:ext uri="{FF2B5EF4-FFF2-40B4-BE49-F238E27FC236}">
                <a16:creationId xmlns:a16="http://schemas.microsoft.com/office/drawing/2014/main" id="{E1446457-6EFB-4478-AFD5-B48EF7261FA3}"/>
              </a:ext>
            </a:extLst>
          </p:cNvPr>
          <p:cNvSpPr/>
          <p:nvPr/>
        </p:nvSpPr>
        <p:spPr>
          <a:xfrm>
            <a:off x="3295969" y="2482130"/>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
        <p:nvSpPr>
          <p:cNvPr id="91" name="Rectangle 90">
            <a:extLst>
              <a:ext uri="{FF2B5EF4-FFF2-40B4-BE49-F238E27FC236}">
                <a16:creationId xmlns:a16="http://schemas.microsoft.com/office/drawing/2014/main" id="{47F9D77C-8ECD-44F5-A472-C902A913502F}"/>
              </a:ext>
            </a:extLst>
          </p:cNvPr>
          <p:cNvSpPr/>
          <p:nvPr/>
        </p:nvSpPr>
        <p:spPr>
          <a:xfrm>
            <a:off x="3295969"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CRM</a:t>
            </a:r>
          </a:p>
        </p:txBody>
      </p:sp>
      <p:sp>
        <p:nvSpPr>
          <p:cNvPr id="92" name="Rectangle 91">
            <a:extLst>
              <a:ext uri="{FF2B5EF4-FFF2-40B4-BE49-F238E27FC236}">
                <a16:creationId xmlns:a16="http://schemas.microsoft.com/office/drawing/2014/main" id="{16EE86F5-D695-4BBE-8800-819E3E1B5A9D}"/>
              </a:ext>
            </a:extLst>
          </p:cNvPr>
          <p:cNvSpPr/>
          <p:nvPr/>
        </p:nvSpPr>
        <p:spPr>
          <a:xfrm>
            <a:off x="4164920"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EAM</a:t>
            </a:r>
          </a:p>
        </p:txBody>
      </p:sp>
      <p:sp>
        <p:nvSpPr>
          <p:cNvPr id="93" name="Rectangle 92">
            <a:extLst>
              <a:ext uri="{FF2B5EF4-FFF2-40B4-BE49-F238E27FC236}">
                <a16:creationId xmlns:a16="http://schemas.microsoft.com/office/drawing/2014/main" id="{D50D9494-EBA0-486D-BF9F-D33E500885B5}"/>
              </a:ext>
            </a:extLst>
          </p:cNvPr>
          <p:cNvSpPr/>
          <p:nvPr/>
        </p:nvSpPr>
        <p:spPr>
          <a:xfrm>
            <a:off x="5034213"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HCM</a:t>
            </a:r>
          </a:p>
        </p:txBody>
      </p:sp>
      <p:sp>
        <p:nvSpPr>
          <p:cNvPr id="94" name="Rectangle 93">
            <a:extLst>
              <a:ext uri="{FF2B5EF4-FFF2-40B4-BE49-F238E27FC236}">
                <a16:creationId xmlns:a16="http://schemas.microsoft.com/office/drawing/2014/main" id="{058AE460-2552-4D4F-A265-033744E7784F}"/>
              </a:ext>
            </a:extLst>
          </p:cNvPr>
          <p:cNvSpPr/>
          <p:nvPr/>
        </p:nvSpPr>
        <p:spPr>
          <a:xfrm>
            <a:off x="4588385" y="2124765"/>
            <a:ext cx="1260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SCM</a:t>
            </a:r>
          </a:p>
        </p:txBody>
      </p:sp>
      <p:sp>
        <p:nvSpPr>
          <p:cNvPr id="95" name="Rectangle 94">
            <a:extLst>
              <a:ext uri="{FF2B5EF4-FFF2-40B4-BE49-F238E27FC236}">
                <a16:creationId xmlns:a16="http://schemas.microsoft.com/office/drawing/2014/main" id="{5F1FE320-FF39-419F-82D0-FC13F0C940FE}"/>
              </a:ext>
            </a:extLst>
          </p:cNvPr>
          <p:cNvSpPr/>
          <p:nvPr/>
        </p:nvSpPr>
        <p:spPr>
          <a:xfrm>
            <a:off x="3289652" y="1790853"/>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Visualization, Monitoring, Analytics</a:t>
            </a:r>
          </a:p>
        </p:txBody>
      </p:sp>
      <p:sp>
        <p:nvSpPr>
          <p:cNvPr id="96" name="Rectangle 95">
            <a:extLst>
              <a:ext uri="{FF2B5EF4-FFF2-40B4-BE49-F238E27FC236}">
                <a16:creationId xmlns:a16="http://schemas.microsoft.com/office/drawing/2014/main" id="{55F05015-9B8A-42B9-AA17-0B97DA62560F}"/>
              </a:ext>
            </a:extLst>
          </p:cNvPr>
          <p:cNvSpPr/>
          <p:nvPr/>
        </p:nvSpPr>
        <p:spPr>
          <a:xfrm>
            <a:off x="3298586" y="1443045"/>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Data Federation &amp; Collaboration </a:t>
            </a:r>
          </a:p>
        </p:txBody>
      </p:sp>
      <p:sp>
        <p:nvSpPr>
          <p:cNvPr id="97" name="Rectangle 96">
            <a:extLst>
              <a:ext uri="{FF2B5EF4-FFF2-40B4-BE49-F238E27FC236}">
                <a16:creationId xmlns:a16="http://schemas.microsoft.com/office/drawing/2014/main" id="{656AFC1E-D0C3-4C1F-A701-00FF78E4A228}"/>
              </a:ext>
            </a:extLst>
          </p:cNvPr>
          <p:cNvSpPr/>
          <p:nvPr/>
        </p:nvSpPr>
        <p:spPr>
          <a:xfrm>
            <a:off x="3295646" y="1095237"/>
            <a:ext cx="2549799"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Prediction, Simulation, CPS</a:t>
            </a:r>
          </a:p>
        </p:txBody>
      </p:sp>
      <p:sp>
        <p:nvSpPr>
          <p:cNvPr id="98" name="Rectangle 97">
            <a:extLst>
              <a:ext uri="{FF2B5EF4-FFF2-40B4-BE49-F238E27FC236}">
                <a16:creationId xmlns:a16="http://schemas.microsoft.com/office/drawing/2014/main" id="{CD1C9671-2BF6-4E0A-8DA6-C7953645300B}"/>
              </a:ext>
            </a:extLst>
          </p:cNvPr>
          <p:cNvSpPr/>
          <p:nvPr/>
        </p:nvSpPr>
        <p:spPr>
          <a:xfrm>
            <a:off x="3289652" y="2826547"/>
            <a:ext cx="792000" cy="271484"/>
          </a:xfrm>
          <a:prstGeom prst="rect">
            <a:avLst/>
          </a:prstGeom>
          <a:solidFill>
            <a:srgbClr val="92A8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PLM</a:t>
            </a:r>
          </a:p>
        </p:txBody>
      </p:sp>
      <p:sp>
        <p:nvSpPr>
          <p:cNvPr id="100" name="Rectangle 99">
            <a:extLst>
              <a:ext uri="{FF2B5EF4-FFF2-40B4-BE49-F238E27FC236}">
                <a16:creationId xmlns:a16="http://schemas.microsoft.com/office/drawing/2014/main" id="{018FD7D2-1995-4F19-A367-F31E35970B8C}"/>
              </a:ext>
            </a:extLst>
          </p:cNvPr>
          <p:cNvSpPr/>
          <p:nvPr/>
        </p:nvSpPr>
        <p:spPr>
          <a:xfrm>
            <a:off x="3298586" y="803216"/>
            <a:ext cx="2549799" cy="253916"/>
          </a:xfrm>
          <a:prstGeom prst="rect">
            <a:avLst/>
          </a:prstGeom>
        </p:spPr>
        <p:txBody>
          <a:bodyPr wrap="square">
            <a:spAutoFit/>
          </a:bodyPr>
          <a:lstStyle/>
          <a:p>
            <a:pPr algn="ctr"/>
            <a:r>
              <a:rPr lang="en-US" sz="1050" b="1" dirty="0">
                <a:ln w="0"/>
                <a:solidFill>
                  <a:srgbClr val="92A70E"/>
                </a:solidFill>
                <a:effectLst>
                  <a:reflection blurRad="6350" stA="53000" endA="300" endPos="35500" dir="5400000" sy="-90000" algn="bl" rotWithShape="0"/>
                </a:effectLst>
                <a:latin typeface="Trebuchet MS" pitchFamily="34" charset="0"/>
                <a:cs typeface="Arial Black" panose="020B0604020202020204" pitchFamily="34" charset="0"/>
              </a:rPr>
              <a:t>VERTICAL SYSTEM INTEGRATION</a:t>
            </a:r>
            <a:endParaRPr lang="en-GB" sz="1050" b="1" dirty="0">
              <a:solidFill>
                <a:srgbClr val="92A70E"/>
              </a:solidFill>
              <a:latin typeface="Trebuchet MS" pitchFamily="34" charset="0"/>
              <a:cs typeface="Arial Black" panose="020B0604020202020204" pitchFamily="34" charset="0"/>
            </a:endParaRPr>
          </a:p>
        </p:txBody>
      </p:sp>
      <p:grpSp>
        <p:nvGrpSpPr>
          <p:cNvPr id="6" name="Group 57">
            <a:extLst>
              <a:ext uri="{FF2B5EF4-FFF2-40B4-BE49-F238E27FC236}">
                <a16:creationId xmlns:a16="http://schemas.microsoft.com/office/drawing/2014/main" id="{C6359B7B-8469-4426-8B04-56E448267675}"/>
              </a:ext>
            </a:extLst>
          </p:cNvPr>
          <p:cNvGrpSpPr/>
          <p:nvPr/>
        </p:nvGrpSpPr>
        <p:grpSpPr>
          <a:xfrm>
            <a:off x="35496" y="1995686"/>
            <a:ext cx="9073008" cy="1147476"/>
            <a:chOff x="35496" y="1995686"/>
            <a:chExt cx="9073008" cy="1147476"/>
          </a:xfrm>
        </p:grpSpPr>
        <p:sp>
          <p:nvSpPr>
            <p:cNvPr id="60" name="Rounded Rectangle 2">
              <a:extLst>
                <a:ext uri="{FF2B5EF4-FFF2-40B4-BE49-F238E27FC236}">
                  <a16:creationId xmlns:a16="http://schemas.microsoft.com/office/drawing/2014/main" id="{C5957112-3FE6-4B46-A7C7-7F1C65C4018E}"/>
                </a:ext>
              </a:extLst>
            </p:cNvPr>
            <p:cNvSpPr/>
            <p:nvPr/>
          </p:nvSpPr>
          <p:spPr>
            <a:xfrm>
              <a:off x="47312"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Market to Order</a:t>
              </a:r>
            </a:p>
          </p:txBody>
        </p:sp>
        <p:sp>
          <p:nvSpPr>
            <p:cNvPr id="61" name="Rounded Rectangle 4">
              <a:extLst>
                <a:ext uri="{FF2B5EF4-FFF2-40B4-BE49-F238E27FC236}">
                  <a16:creationId xmlns:a16="http://schemas.microsoft.com/office/drawing/2014/main" id="{4B091C5D-917A-4849-B923-2F66087F1C5E}"/>
                </a:ext>
              </a:extLst>
            </p:cNvPr>
            <p:cNvSpPr/>
            <p:nvPr/>
          </p:nvSpPr>
          <p:spPr>
            <a:xfrm>
              <a:off x="5889574"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Inspect to Quality</a:t>
              </a:r>
            </a:p>
          </p:txBody>
        </p:sp>
        <p:sp>
          <p:nvSpPr>
            <p:cNvPr id="75" name="Rounded Rectangle 5">
              <a:extLst>
                <a:ext uri="{FF2B5EF4-FFF2-40B4-BE49-F238E27FC236}">
                  <a16:creationId xmlns:a16="http://schemas.microsoft.com/office/drawing/2014/main" id="{C09AA50F-2692-428E-BC2D-17FD027117D4}"/>
                </a:ext>
              </a:extLst>
            </p:cNvPr>
            <p:cNvSpPr/>
            <p:nvPr/>
          </p:nvSpPr>
          <p:spPr>
            <a:xfrm>
              <a:off x="47312"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Record to Report</a:t>
              </a:r>
            </a:p>
          </p:txBody>
        </p:sp>
        <p:sp>
          <p:nvSpPr>
            <p:cNvPr id="76" name="Rounded Rectangle 7">
              <a:extLst>
                <a:ext uri="{FF2B5EF4-FFF2-40B4-BE49-F238E27FC236}">
                  <a16:creationId xmlns:a16="http://schemas.microsoft.com/office/drawing/2014/main" id="{F2CCD658-96E7-4EAA-BA9D-57AD255C4801}"/>
                </a:ext>
              </a:extLst>
            </p:cNvPr>
            <p:cNvSpPr/>
            <p:nvPr/>
          </p:nvSpPr>
          <p:spPr>
            <a:xfrm>
              <a:off x="1663965"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Order to Cash</a:t>
              </a:r>
            </a:p>
          </p:txBody>
        </p:sp>
        <p:sp>
          <p:nvSpPr>
            <p:cNvPr id="77" name="Rounded Rectangle 8">
              <a:extLst>
                <a:ext uri="{FF2B5EF4-FFF2-40B4-BE49-F238E27FC236}">
                  <a16:creationId xmlns:a16="http://schemas.microsoft.com/office/drawing/2014/main" id="{BCFEDF4A-071C-456C-9C11-2C0159E97AF2}"/>
                </a:ext>
              </a:extLst>
            </p:cNvPr>
            <p:cNvSpPr/>
            <p:nvPr/>
          </p:nvSpPr>
          <p:spPr>
            <a:xfrm>
              <a:off x="1663965" y="238193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Procure to Pay</a:t>
              </a:r>
            </a:p>
          </p:txBody>
        </p:sp>
        <p:sp>
          <p:nvSpPr>
            <p:cNvPr id="78" name="Rounded Rectangle 9">
              <a:extLst>
                <a:ext uri="{FF2B5EF4-FFF2-40B4-BE49-F238E27FC236}">
                  <a16:creationId xmlns:a16="http://schemas.microsoft.com/office/drawing/2014/main" id="{2D4FED37-88C8-40DC-9D3A-75FF9668FBB4}"/>
                </a:ext>
              </a:extLst>
            </p:cNvPr>
            <p:cNvSpPr/>
            <p:nvPr/>
          </p:nvSpPr>
          <p:spPr>
            <a:xfrm>
              <a:off x="588957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Idea to Offering</a:t>
              </a:r>
            </a:p>
          </p:txBody>
        </p:sp>
        <p:sp>
          <p:nvSpPr>
            <p:cNvPr id="79" name="Rounded Rectangle 10">
              <a:extLst>
                <a:ext uri="{FF2B5EF4-FFF2-40B4-BE49-F238E27FC236}">
                  <a16:creationId xmlns:a16="http://schemas.microsoft.com/office/drawing/2014/main" id="{33330A8C-0991-43F5-BD96-031B52C21D7E}"/>
                </a:ext>
              </a:extLst>
            </p:cNvPr>
            <p:cNvSpPr/>
            <p:nvPr/>
          </p:nvSpPr>
          <p:spPr>
            <a:xfrm>
              <a:off x="7515231" y="278066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Acquire to Retire</a:t>
              </a:r>
            </a:p>
          </p:txBody>
        </p:sp>
        <p:sp>
          <p:nvSpPr>
            <p:cNvPr id="80" name="Rounded Rectangle 11">
              <a:extLst>
                <a:ext uri="{FF2B5EF4-FFF2-40B4-BE49-F238E27FC236}">
                  <a16:creationId xmlns:a16="http://schemas.microsoft.com/office/drawing/2014/main" id="{CA2B3C7A-4DED-4C5B-AC2A-D3B239D2B947}"/>
                </a:ext>
              </a:extLst>
            </p:cNvPr>
            <p:cNvSpPr/>
            <p:nvPr/>
          </p:nvSpPr>
          <p:spPr>
            <a:xfrm>
              <a:off x="588957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Design to Build</a:t>
              </a:r>
            </a:p>
          </p:txBody>
        </p:sp>
        <p:sp>
          <p:nvSpPr>
            <p:cNvPr id="81" name="Rounded Rectangle 28">
              <a:extLst>
                <a:ext uri="{FF2B5EF4-FFF2-40B4-BE49-F238E27FC236}">
                  <a16:creationId xmlns:a16="http://schemas.microsoft.com/office/drawing/2014/main" id="{45839875-18FA-47DB-9B6A-B6DA4E1EAF17}"/>
                </a:ext>
              </a:extLst>
            </p:cNvPr>
            <p:cNvSpPr/>
            <p:nvPr/>
          </p:nvSpPr>
          <p:spPr>
            <a:xfrm>
              <a:off x="1663965" y="2768178"/>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Plan to Produce</a:t>
              </a:r>
            </a:p>
          </p:txBody>
        </p:sp>
        <p:sp>
          <p:nvSpPr>
            <p:cNvPr id="82" name="Rounded Rectangle 29">
              <a:extLst>
                <a:ext uri="{FF2B5EF4-FFF2-40B4-BE49-F238E27FC236}">
                  <a16:creationId xmlns:a16="http://schemas.microsoft.com/office/drawing/2014/main" id="{880D11AB-EE55-4AB0-B0CA-25DAE9AC968F}"/>
                </a:ext>
              </a:extLst>
            </p:cNvPr>
            <p:cNvSpPr/>
            <p:nvPr/>
          </p:nvSpPr>
          <p:spPr>
            <a:xfrm>
              <a:off x="7524064" y="1995686"/>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Forecast to Plan</a:t>
              </a:r>
            </a:p>
          </p:txBody>
        </p:sp>
        <p:sp>
          <p:nvSpPr>
            <p:cNvPr id="83" name="Rounded Rectangle 30">
              <a:extLst>
                <a:ext uri="{FF2B5EF4-FFF2-40B4-BE49-F238E27FC236}">
                  <a16:creationId xmlns:a16="http://schemas.microsoft.com/office/drawing/2014/main" id="{B29ED0FB-D79B-4ADF-8139-FE84B05318C5}"/>
                </a:ext>
              </a:extLst>
            </p:cNvPr>
            <p:cNvSpPr/>
            <p:nvPr/>
          </p:nvSpPr>
          <p:spPr>
            <a:xfrm>
              <a:off x="7524064" y="2388177"/>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Assess to Acquire</a:t>
              </a:r>
            </a:p>
          </p:txBody>
        </p:sp>
        <p:sp>
          <p:nvSpPr>
            <p:cNvPr id="84" name="Rounded Rectangle 31">
              <a:extLst>
                <a:ext uri="{FF2B5EF4-FFF2-40B4-BE49-F238E27FC236}">
                  <a16:creationId xmlns:a16="http://schemas.microsoft.com/office/drawing/2014/main" id="{F36E4B4A-9CE9-4819-AE18-BA692D34627A}"/>
                </a:ext>
              </a:extLst>
            </p:cNvPr>
            <p:cNvSpPr/>
            <p:nvPr/>
          </p:nvSpPr>
          <p:spPr>
            <a:xfrm>
              <a:off x="35496" y="2766492"/>
              <a:ext cx="1584440" cy="362494"/>
            </a:xfrm>
            <a:prstGeom prst="roundRect">
              <a:avLst/>
            </a:prstGeom>
            <a:solidFill>
              <a:srgbClr val="0758B3"/>
            </a:solidFill>
            <a:ln w="3175">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Operate to Maintain</a:t>
              </a:r>
            </a:p>
          </p:txBody>
        </p:sp>
      </p:grpSp>
      <p:sp>
        <p:nvSpPr>
          <p:cNvPr id="45" name="Rectangle 44">
            <a:extLst>
              <a:ext uri="{FF2B5EF4-FFF2-40B4-BE49-F238E27FC236}">
                <a16:creationId xmlns:a16="http://schemas.microsoft.com/office/drawing/2014/main" id="{E1446457-6EFB-4478-AFD5-B48EF7261FA3}"/>
              </a:ext>
            </a:extLst>
          </p:cNvPr>
          <p:cNvSpPr/>
          <p:nvPr/>
        </p:nvSpPr>
        <p:spPr>
          <a:xfrm>
            <a:off x="3295969" y="2476421"/>
            <a:ext cx="2549799" cy="271484"/>
          </a:xfrm>
          <a:prstGeom prst="rect">
            <a:avLst/>
          </a:prstGeom>
          <a:solidFill>
            <a:srgbClr val="0757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2"/>
                </a:solidFill>
                <a:latin typeface="Trebuchet MS" pitchFamily="34" charset="0"/>
                <a:cs typeface="Arial Narrow" panose="020B0604020202020204" pitchFamily="34" charset="0"/>
              </a:rPr>
              <a:t>ERP</a:t>
            </a:r>
          </a:p>
        </p:txBody>
      </p:sp>
    </p:spTree>
    <p:extLst>
      <p:ext uri="{BB962C8B-B14F-4D97-AF65-F5344CB8AC3E}">
        <p14:creationId xmlns:p14="http://schemas.microsoft.com/office/powerpoint/2010/main" val="34007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barn(inHorizontal)">
                                      <p:cBhvr>
                                        <p:cTn id="16" dur="500"/>
                                        <p:tgtEl>
                                          <p:spTgt spid="100"/>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randombar(horizontal)">
                                      <p:cBhvr>
                                        <p:cTn id="20" dur="500"/>
                                        <p:tgtEl>
                                          <p:spTgt spid="90"/>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randombar(horizontal)">
                                      <p:cBhvr>
                                        <p:cTn id="30" dur="500"/>
                                        <p:tgtEl>
                                          <p:spTgt spid="98"/>
                                        </p:tgtEl>
                                      </p:cBhvr>
                                    </p:animEffect>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randombar(horizontal)">
                                      <p:cBhvr>
                                        <p:cTn id="37" dur="500"/>
                                        <p:tgtEl>
                                          <p:spTgt spid="94"/>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2500"/>
                            </p:stCondLst>
                            <p:childTnLst>
                              <p:par>
                                <p:cTn id="43" presetID="14" presetClass="entr" presetSubtype="1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randombar(horizontal)">
                                      <p:cBhvr>
                                        <p:cTn id="45" dur="500"/>
                                        <p:tgtEl>
                                          <p:spTgt spid="89"/>
                                        </p:tgtEl>
                                      </p:cBhvr>
                                    </p:animEffect>
                                  </p:childTnLst>
                                </p:cTn>
                              </p:par>
                            </p:childTnLst>
                          </p:cTn>
                        </p:par>
                        <p:par>
                          <p:cTn id="46" fill="hold">
                            <p:stCondLst>
                              <p:cond delay="30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3500"/>
                            </p:stCondLst>
                            <p:childTnLst>
                              <p:par>
                                <p:cTn id="51" presetID="14" presetClass="entr" presetSubtype="1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randombar(horizontal)">
                                      <p:cBhvr>
                                        <p:cTn id="53" dur="500"/>
                                        <p:tgtEl>
                                          <p:spTgt spid="96"/>
                                        </p:tgtEl>
                                      </p:cBhvr>
                                    </p:animEffect>
                                  </p:childTnLst>
                                </p:cTn>
                              </p:par>
                            </p:childTnLst>
                          </p:cTn>
                        </p:par>
                        <p:par>
                          <p:cTn id="54" fill="hold">
                            <p:stCondLst>
                              <p:cond delay="4000"/>
                            </p:stCondLst>
                            <p:childTnLst>
                              <p:par>
                                <p:cTn id="55" presetID="14" presetClass="entr" presetSubtype="10"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randombar(horizontal)">
                                      <p:cBhvr>
                                        <p:cTn id="61" dur="500"/>
                                        <p:tgtEl>
                                          <p:spTgt spid="87"/>
                                        </p:tgtEl>
                                      </p:cBhvr>
                                    </p:animEffect>
                                  </p:childTnLst>
                                </p:cTn>
                              </p:par>
                            </p:childTnLst>
                          </p:cTn>
                        </p:par>
                        <p:par>
                          <p:cTn id="62" fill="hold">
                            <p:stCondLst>
                              <p:cond delay="5000"/>
                            </p:stCondLst>
                            <p:childTnLst>
                              <p:par>
                                <p:cTn id="63" presetID="1" presetClass="entr" presetSubtype="0"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724" y="-1642"/>
            <a:ext cx="9136551" cy="5065200"/>
          </a:xfrm>
        </p:spPr>
      </p:pic>
      <p:sp>
        <p:nvSpPr>
          <p:cNvPr id="3" name="Title 2"/>
          <p:cNvSpPr>
            <a:spLocks noGrp="1"/>
          </p:cNvSpPr>
          <p:nvPr>
            <p:ph type="title"/>
          </p:nvPr>
        </p:nvSpPr>
        <p:spPr/>
        <p:txBody>
          <a:bodyPr anchor="ctr"/>
          <a:lstStyle/>
          <a:p>
            <a:pPr algn="l"/>
            <a:br>
              <a:rPr lang="en-GB" dirty="0"/>
            </a:br>
            <a:r>
              <a:rPr lang="en-US" b="1" cap="all" spc="50" dirty="0"/>
              <a:t>Services</a:t>
            </a:r>
            <a:br>
              <a:rPr lang="en-US" b="1" cap="all" spc="50" dirty="0"/>
            </a:br>
            <a:endParaRPr lang="en-GB" b="1" dirty="0"/>
          </a:p>
        </p:txBody>
      </p:sp>
    </p:spTree>
    <p:extLst>
      <p:ext uri="{BB962C8B-B14F-4D97-AF65-F5344CB8AC3E}">
        <p14:creationId xmlns:p14="http://schemas.microsoft.com/office/powerpoint/2010/main" val="35612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068-B241-400B-A0B6-17E12FCA457F}"/>
              </a:ext>
            </a:extLst>
          </p:cNvPr>
          <p:cNvSpPr>
            <a:spLocks noGrp="1"/>
          </p:cNvSpPr>
          <p:nvPr>
            <p:ph type="title"/>
          </p:nvPr>
        </p:nvSpPr>
        <p:spPr>
          <a:xfrm>
            <a:off x="457200" y="382950"/>
            <a:ext cx="7848000" cy="360000"/>
          </a:xfrm>
        </p:spPr>
        <p:txBody>
          <a:bodyPr/>
          <a:lstStyle/>
          <a:p>
            <a:r>
              <a:rPr lang="en-GB" dirty="0"/>
              <a:t>SERVICES OFFERINGS</a:t>
            </a:r>
          </a:p>
        </p:txBody>
      </p:sp>
      <p:sp>
        <p:nvSpPr>
          <p:cNvPr id="13" name="TextBox 12">
            <a:extLst>
              <a:ext uri="{FF2B5EF4-FFF2-40B4-BE49-F238E27FC236}">
                <a16:creationId xmlns:a16="http://schemas.microsoft.com/office/drawing/2014/main" id="{CEF670AE-8649-4AC9-9472-78B5C72B5001}"/>
              </a:ext>
            </a:extLst>
          </p:cNvPr>
          <p:cNvSpPr txBox="1"/>
          <p:nvPr/>
        </p:nvSpPr>
        <p:spPr>
          <a:xfrm>
            <a:off x="762000" y="3878495"/>
            <a:ext cx="1676400" cy="430887"/>
          </a:xfrm>
          <a:prstGeom prst="rect">
            <a:avLst/>
          </a:prstGeom>
          <a:noFill/>
        </p:spPr>
        <p:txBody>
          <a:bodyPr wrap="square" rtlCol="0">
            <a:spAutoFit/>
          </a:bodyPr>
          <a:lstStyle/>
          <a:p>
            <a:pPr algn="ctr"/>
            <a:r>
              <a:rPr lang="en-GB" sz="1100" dirty="0"/>
              <a:t>Manufacturing Excellence</a:t>
            </a:r>
            <a:endParaRPr lang="en-IN" sz="1100" dirty="0">
              <a:ea typeface="Roboto Light" panose="02000000000000000000" pitchFamily="2" charset="0"/>
            </a:endParaRPr>
          </a:p>
        </p:txBody>
      </p:sp>
      <p:sp>
        <p:nvSpPr>
          <p:cNvPr id="25" name="TextBox 24">
            <a:extLst>
              <a:ext uri="{FF2B5EF4-FFF2-40B4-BE49-F238E27FC236}">
                <a16:creationId xmlns:a16="http://schemas.microsoft.com/office/drawing/2014/main" id="{A93C4DF7-5EA5-4D15-8C1B-2516FE040036}"/>
              </a:ext>
            </a:extLst>
          </p:cNvPr>
          <p:cNvSpPr txBox="1"/>
          <p:nvPr/>
        </p:nvSpPr>
        <p:spPr>
          <a:xfrm>
            <a:off x="2757959"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Migration / Upgradation</a:t>
            </a:r>
          </a:p>
        </p:txBody>
      </p:sp>
      <p:sp>
        <p:nvSpPr>
          <p:cNvPr id="30" name="TextBox 29">
            <a:extLst>
              <a:ext uri="{FF2B5EF4-FFF2-40B4-BE49-F238E27FC236}">
                <a16:creationId xmlns:a16="http://schemas.microsoft.com/office/drawing/2014/main" id="{AE8B5FF3-E846-4DF9-9E7A-7A29DCD74DDD}"/>
              </a:ext>
            </a:extLst>
          </p:cNvPr>
          <p:cNvSpPr txBox="1"/>
          <p:nvPr/>
        </p:nvSpPr>
        <p:spPr>
          <a:xfrm>
            <a:off x="4753918"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Education &amp; Training</a:t>
            </a:r>
          </a:p>
        </p:txBody>
      </p:sp>
      <p:sp>
        <p:nvSpPr>
          <p:cNvPr id="36" name="TextBox 35">
            <a:extLst>
              <a:ext uri="{FF2B5EF4-FFF2-40B4-BE49-F238E27FC236}">
                <a16:creationId xmlns:a16="http://schemas.microsoft.com/office/drawing/2014/main" id="{FD1635AC-184F-4FC7-BECB-943B178CF539}"/>
              </a:ext>
            </a:extLst>
          </p:cNvPr>
          <p:cNvSpPr txBox="1"/>
          <p:nvPr/>
        </p:nvSpPr>
        <p:spPr>
          <a:xfrm>
            <a:off x="6749876" y="3878495"/>
            <a:ext cx="1676400" cy="261610"/>
          </a:xfrm>
          <a:prstGeom prst="rect">
            <a:avLst/>
          </a:prstGeom>
          <a:noFill/>
        </p:spPr>
        <p:txBody>
          <a:bodyPr wrap="square" rtlCol="0">
            <a:spAutoFit/>
          </a:bodyPr>
          <a:lstStyle/>
          <a:p>
            <a:pPr algn="ctr"/>
            <a:r>
              <a:rPr lang="en-IN" sz="1100" dirty="0">
                <a:ea typeface="Roboto Light" panose="02000000000000000000" pitchFamily="2" charset="0"/>
              </a:rPr>
              <a:t>Staff Augmentation</a:t>
            </a:r>
          </a:p>
        </p:txBody>
      </p:sp>
      <p:grpSp>
        <p:nvGrpSpPr>
          <p:cNvPr id="4" name="Group 3">
            <a:extLst>
              <a:ext uri="{FF2B5EF4-FFF2-40B4-BE49-F238E27FC236}">
                <a16:creationId xmlns:a16="http://schemas.microsoft.com/office/drawing/2014/main" id="{483F3F8F-09E7-4FAF-ABA5-434678C5D287}"/>
              </a:ext>
            </a:extLst>
          </p:cNvPr>
          <p:cNvGrpSpPr/>
          <p:nvPr/>
        </p:nvGrpSpPr>
        <p:grpSpPr>
          <a:xfrm>
            <a:off x="2755559" y="1075330"/>
            <a:ext cx="1679400" cy="1408559"/>
            <a:chOff x="759600" y="1075330"/>
            <a:chExt cx="1679400" cy="1408559"/>
          </a:xfrm>
        </p:grpSpPr>
        <p:sp>
          <p:nvSpPr>
            <p:cNvPr id="5" name="TextBox 4">
              <a:extLst>
                <a:ext uri="{FF2B5EF4-FFF2-40B4-BE49-F238E27FC236}">
                  <a16:creationId xmlns:a16="http://schemas.microsoft.com/office/drawing/2014/main" id="{EEA1AE45-7CCD-45BF-B18C-CDCBE6D87EE8}"/>
                </a:ext>
              </a:extLst>
            </p:cNvPr>
            <p:cNvSpPr txBox="1"/>
            <p:nvPr/>
          </p:nvSpPr>
          <p:spPr>
            <a:xfrm>
              <a:off x="762000" y="2053002"/>
              <a:ext cx="1676400" cy="430887"/>
            </a:xfrm>
            <a:prstGeom prst="rect">
              <a:avLst/>
            </a:prstGeom>
            <a:noFill/>
          </p:spPr>
          <p:txBody>
            <a:bodyPr wrap="square" rtlCol="0">
              <a:spAutoFit/>
            </a:bodyPr>
            <a:lstStyle/>
            <a:p>
              <a:pPr algn="ctr"/>
              <a:r>
                <a:rPr lang="en-GB" sz="1100" dirty="0">
                  <a:ea typeface="Roboto Light" panose="02000000000000000000" pitchFamily="2" charset="0"/>
                </a:rPr>
                <a:t>ERP Readiness and Health Check</a:t>
              </a:r>
            </a:p>
          </p:txBody>
        </p:sp>
        <p:sp>
          <p:nvSpPr>
            <p:cNvPr id="9" name="Rectangle 8">
              <a:extLst>
                <a:ext uri="{FF2B5EF4-FFF2-40B4-BE49-F238E27FC236}">
                  <a16:creationId xmlns:a16="http://schemas.microsoft.com/office/drawing/2014/main" id="{AA7B15D3-70AD-41FE-AA79-EB07744AABBF}"/>
                </a:ext>
              </a:extLst>
            </p:cNvPr>
            <p:cNvSpPr/>
            <p:nvPr/>
          </p:nvSpPr>
          <p:spPr>
            <a:xfrm>
              <a:off x="759600"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47" name="Picture Placeholder 8">
              <a:extLst>
                <a:ext uri="{FF2B5EF4-FFF2-40B4-BE49-F238E27FC236}">
                  <a16:creationId xmlns:a16="http://schemas.microsoft.com/office/drawing/2014/main" id="{A5F2761D-B7B7-46CC-8BF2-9AB9FFFC8E95}"/>
                </a:ext>
              </a:extLst>
            </p:cNvPr>
            <p:cNvPicPr>
              <a:picLocks noChangeAspect="1"/>
            </p:cNvPicPr>
            <p:nvPr/>
          </p:nvPicPr>
          <p:blipFill>
            <a:blip r:embed="rId2" cstate="print">
              <a:extLst>
                <a:ext uri="{28A0092B-C50C-407E-A947-70E740481C1C}">
                  <a14:useLocalDpi xmlns:a14="http://schemas.microsoft.com/office/drawing/2010/main" val="0"/>
                </a:ext>
              </a:extLst>
            </a:blip>
            <a:srcRect t="256" b="256"/>
            <a:stretch>
              <a:fillRect/>
            </a:stretch>
          </p:blipFill>
          <p:spPr>
            <a:xfrm>
              <a:off x="760800" y="1075330"/>
              <a:ext cx="1678200" cy="911778"/>
            </a:xfrm>
            <a:prstGeom prst="rect">
              <a:avLst/>
            </a:prstGeom>
          </p:spPr>
        </p:pic>
      </p:grpSp>
      <p:grpSp>
        <p:nvGrpSpPr>
          <p:cNvPr id="3" name="Group 2">
            <a:extLst>
              <a:ext uri="{FF2B5EF4-FFF2-40B4-BE49-F238E27FC236}">
                <a16:creationId xmlns:a16="http://schemas.microsoft.com/office/drawing/2014/main" id="{E6678512-262F-4433-853F-81514AD8D1B6}"/>
              </a:ext>
            </a:extLst>
          </p:cNvPr>
          <p:cNvGrpSpPr/>
          <p:nvPr/>
        </p:nvGrpSpPr>
        <p:grpSpPr>
          <a:xfrm>
            <a:off x="759600" y="1075177"/>
            <a:ext cx="1678800" cy="1239435"/>
            <a:chOff x="2755559" y="1075177"/>
            <a:chExt cx="1678800" cy="1239435"/>
          </a:xfrm>
        </p:grpSpPr>
        <p:sp>
          <p:nvSpPr>
            <p:cNvPr id="19" name="TextBox 18">
              <a:extLst>
                <a:ext uri="{FF2B5EF4-FFF2-40B4-BE49-F238E27FC236}">
                  <a16:creationId xmlns:a16="http://schemas.microsoft.com/office/drawing/2014/main" id="{2911D090-6CB5-4183-A96E-D379DB811F19}"/>
                </a:ext>
              </a:extLst>
            </p:cNvPr>
            <p:cNvSpPr txBox="1"/>
            <p:nvPr/>
          </p:nvSpPr>
          <p:spPr>
            <a:xfrm>
              <a:off x="2757959" y="2053002"/>
              <a:ext cx="1676400" cy="261610"/>
            </a:xfrm>
            <a:prstGeom prst="rect">
              <a:avLst/>
            </a:prstGeom>
            <a:noFill/>
          </p:spPr>
          <p:txBody>
            <a:bodyPr wrap="square" rtlCol="0">
              <a:spAutoFit/>
            </a:bodyPr>
            <a:lstStyle/>
            <a:p>
              <a:pPr algn="ctr"/>
              <a:r>
                <a:rPr lang="en-GB" sz="1100" dirty="0">
                  <a:ea typeface="Roboto Light" panose="02000000000000000000" pitchFamily="2" charset="0"/>
                </a:rPr>
                <a:t>Consulting Services</a:t>
              </a:r>
            </a:p>
          </p:txBody>
        </p:sp>
        <p:pic>
          <p:nvPicPr>
            <p:cNvPr id="48" name="Picture Placeholder 9">
              <a:extLst>
                <a:ext uri="{FF2B5EF4-FFF2-40B4-BE49-F238E27FC236}">
                  <a16:creationId xmlns:a16="http://schemas.microsoft.com/office/drawing/2014/main" id="{7A474AA8-9094-47AB-BE1F-E6362E57C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559" y="1075177"/>
              <a:ext cx="1678800" cy="916662"/>
            </a:xfrm>
            <a:prstGeom prst="rect">
              <a:avLst/>
            </a:prstGeom>
          </p:spPr>
        </p:pic>
        <p:sp>
          <p:nvSpPr>
            <p:cNvPr id="49" name="Rectangle 48">
              <a:extLst>
                <a:ext uri="{FF2B5EF4-FFF2-40B4-BE49-F238E27FC236}">
                  <a16:creationId xmlns:a16="http://schemas.microsoft.com/office/drawing/2014/main" id="{1271C962-5E13-4248-9A94-81CEF6E74F47}"/>
                </a:ext>
              </a:extLst>
            </p:cNvPr>
            <p:cNvSpPr/>
            <p:nvPr/>
          </p:nvSpPr>
          <p:spPr>
            <a:xfrm>
              <a:off x="2755559"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grpSp>
        <p:nvGrpSpPr>
          <p:cNvPr id="6" name="Group 5">
            <a:extLst>
              <a:ext uri="{FF2B5EF4-FFF2-40B4-BE49-F238E27FC236}">
                <a16:creationId xmlns:a16="http://schemas.microsoft.com/office/drawing/2014/main" id="{00954DFC-1EF6-4B23-A14E-FADE730A5B5F}"/>
              </a:ext>
            </a:extLst>
          </p:cNvPr>
          <p:cNvGrpSpPr/>
          <p:nvPr/>
        </p:nvGrpSpPr>
        <p:grpSpPr>
          <a:xfrm>
            <a:off x="4750317" y="1068207"/>
            <a:ext cx="1680001" cy="1236817"/>
            <a:chOff x="4750317" y="1068207"/>
            <a:chExt cx="1680001" cy="1236817"/>
          </a:xfrm>
        </p:grpSpPr>
        <p:sp>
          <p:nvSpPr>
            <p:cNvPr id="45" name="TextBox 44">
              <a:extLst>
                <a:ext uri="{FF2B5EF4-FFF2-40B4-BE49-F238E27FC236}">
                  <a16:creationId xmlns:a16="http://schemas.microsoft.com/office/drawing/2014/main" id="{CAB203ED-0578-4EB2-91D5-40F26B6979A1}"/>
                </a:ext>
              </a:extLst>
            </p:cNvPr>
            <p:cNvSpPr txBox="1"/>
            <p:nvPr/>
          </p:nvSpPr>
          <p:spPr>
            <a:xfrm>
              <a:off x="4753918" y="2043414"/>
              <a:ext cx="1676400" cy="261610"/>
            </a:xfrm>
            <a:prstGeom prst="rect">
              <a:avLst/>
            </a:prstGeom>
            <a:noFill/>
          </p:spPr>
          <p:txBody>
            <a:bodyPr wrap="square" rtlCol="0">
              <a:spAutoFit/>
            </a:bodyPr>
            <a:lstStyle/>
            <a:p>
              <a:pPr algn="ctr"/>
              <a:r>
                <a:rPr lang="en-IN" sz="1100" dirty="0">
                  <a:ea typeface="Roboto Light" panose="02000000000000000000" pitchFamily="2" charset="0"/>
                </a:rPr>
                <a:t>ERP Implementation</a:t>
              </a:r>
            </a:p>
          </p:txBody>
        </p:sp>
        <p:pic>
          <p:nvPicPr>
            <p:cNvPr id="50" name="Picture Placeholder 6">
              <a:extLst>
                <a:ext uri="{FF2B5EF4-FFF2-40B4-BE49-F238E27FC236}">
                  <a16:creationId xmlns:a16="http://schemas.microsoft.com/office/drawing/2014/main" id="{A787A86D-6327-4B8A-883D-51B840B7E8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17" y="1068207"/>
              <a:ext cx="1676400" cy="912756"/>
            </a:xfrm>
            <a:prstGeom prst="rect">
              <a:avLst/>
            </a:prstGeom>
          </p:spPr>
        </p:pic>
        <p:sp>
          <p:nvSpPr>
            <p:cNvPr id="51" name="Rectangle 50">
              <a:extLst>
                <a:ext uri="{FF2B5EF4-FFF2-40B4-BE49-F238E27FC236}">
                  <a16:creationId xmlns:a16="http://schemas.microsoft.com/office/drawing/2014/main" id="{8E96080F-32EF-47CF-B2D2-81C658EAB5E7}"/>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pic>
        <p:nvPicPr>
          <p:cNvPr id="52" name="Picture Placeholder 6">
            <a:extLst>
              <a:ext uri="{FF2B5EF4-FFF2-40B4-BE49-F238E27FC236}">
                <a16:creationId xmlns:a16="http://schemas.microsoft.com/office/drawing/2014/main" id="{2BC9816D-2E4E-4CA6-9141-4B708AD74217}"/>
              </a:ext>
            </a:extLst>
          </p:cNvPr>
          <p:cNvPicPr>
            <a:picLocks noChangeAspect="1"/>
          </p:cNvPicPr>
          <p:nvPr/>
        </p:nvPicPr>
        <p:blipFill>
          <a:blip r:embed="rId5" cstate="print">
            <a:extLst>
              <a:ext uri="{28A0092B-C50C-407E-A947-70E740481C1C}">
                <a14:useLocalDpi xmlns:a14="http://schemas.microsoft.com/office/drawing/2010/main" val="0"/>
              </a:ext>
            </a:extLst>
          </a:blip>
          <a:srcRect t="256" b="256"/>
          <a:stretch>
            <a:fillRect/>
          </a:stretch>
        </p:blipFill>
        <p:spPr>
          <a:xfrm>
            <a:off x="759600" y="2903938"/>
            <a:ext cx="1678800" cy="912104"/>
          </a:xfrm>
          <a:prstGeom prst="rect">
            <a:avLst/>
          </a:prstGeom>
        </p:spPr>
      </p:pic>
      <p:sp>
        <p:nvSpPr>
          <p:cNvPr id="53" name="Rectangle 52">
            <a:extLst>
              <a:ext uri="{FF2B5EF4-FFF2-40B4-BE49-F238E27FC236}">
                <a16:creationId xmlns:a16="http://schemas.microsoft.com/office/drawing/2014/main" id="{498FA1B6-8226-4205-A490-B4254B2BEE54}"/>
              </a:ext>
            </a:extLst>
          </p:cNvPr>
          <p:cNvSpPr/>
          <p:nvPr/>
        </p:nvSpPr>
        <p:spPr>
          <a:xfrm>
            <a:off x="759600"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4" name="Picture Placeholder 6">
            <a:extLst>
              <a:ext uri="{FF2B5EF4-FFF2-40B4-BE49-F238E27FC236}">
                <a16:creationId xmlns:a16="http://schemas.microsoft.com/office/drawing/2014/main" id="{9D0B00F8-C3C3-4E2A-8E51-317DC2727174}"/>
              </a:ext>
            </a:extLst>
          </p:cNvPr>
          <p:cNvPicPr>
            <a:picLocks noChangeAspect="1"/>
          </p:cNvPicPr>
          <p:nvPr/>
        </p:nvPicPr>
        <p:blipFill>
          <a:blip r:embed="rId6" cstate="print">
            <a:extLst>
              <a:ext uri="{28A0092B-C50C-407E-A947-70E740481C1C}">
                <a14:useLocalDpi xmlns:a14="http://schemas.microsoft.com/office/drawing/2010/main" val="0"/>
              </a:ext>
            </a:extLst>
          </a:blip>
          <a:srcRect t="256" b="256"/>
          <a:stretch>
            <a:fillRect/>
          </a:stretch>
        </p:blipFill>
        <p:spPr>
          <a:xfrm>
            <a:off x="2755559" y="2907454"/>
            <a:ext cx="1678800" cy="912104"/>
          </a:xfrm>
          <a:prstGeom prst="rect">
            <a:avLst/>
          </a:prstGeom>
        </p:spPr>
      </p:pic>
      <p:sp>
        <p:nvSpPr>
          <p:cNvPr id="55" name="Rectangle 54">
            <a:extLst>
              <a:ext uri="{FF2B5EF4-FFF2-40B4-BE49-F238E27FC236}">
                <a16:creationId xmlns:a16="http://schemas.microsoft.com/office/drawing/2014/main" id="{862212C0-5866-4191-B565-6DCDBE28F775}"/>
              </a:ext>
            </a:extLst>
          </p:cNvPr>
          <p:cNvSpPr/>
          <p:nvPr/>
        </p:nvSpPr>
        <p:spPr>
          <a:xfrm>
            <a:off x="2755559"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pic>
        <p:nvPicPr>
          <p:cNvPr id="56" name="Picture Placeholder 12">
            <a:extLst>
              <a:ext uri="{FF2B5EF4-FFF2-40B4-BE49-F238E27FC236}">
                <a16:creationId xmlns:a16="http://schemas.microsoft.com/office/drawing/2014/main" id="{849E762F-2ECF-41E8-BF74-60451B57732C}"/>
              </a:ext>
            </a:extLst>
          </p:cNvPr>
          <p:cNvPicPr>
            <a:picLocks noChangeAspect="1"/>
          </p:cNvPicPr>
          <p:nvPr/>
        </p:nvPicPr>
        <p:blipFill>
          <a:blip r:embed="rId7" cstate="print">
            <a:extLst>
              <a:ext uri="{28A0092B-C50C-407E-A947-70E740481C1C}">
                <a14:useLocalDpi xmlns:a14="http://schemas.microsoft.com/office/drawing/2010/main" val="0"/>
              </a:ext>
            </a:extLst>
          </a:blip>
          <a:srcRect t="256" b="256"/>
          <a:stretch>
            <a:fillRect/>
          </a:stretch>
        </p:blipFill>
        <p:spPr>
          <a:xfrm>
            <a:off x="6746876" y="2903613"/>
            <a:ext cx="1679400" cy="912429"/>
          </a:xfrm>
          <a:prstGeom prst="rect">
            <a:avLst/>
          </a:prstGeom>
        </p:spPr>
      </p:pic>
      <p:pic>
        <p:nvPicPr>
          <p:cNvPr id="57" name="Picture Placeholder 2">
            <a:extLst>
              <a:ext uri="{FF2B5EF4-FFF2-40B4-BE49-F238E27FC236}">
                <a16:creationId xmlns:a16="http://schemas.microsoft.com/office/drawing/2014/main" id="{4D10553A-F03A-4310-8390-8A9BE1593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318" y="2903612"/>
            <a:ext cx="1676399" cy="912430"/>
          </a:xfrm>
          <a:prstGeom prst="rect">
            <a:avLst/>
          </a:prstGeom>
        </p:spPr>
      </p:pic>
      <p:sp>
        <p:nvSpPr>
          <p:cNvPr id="58" name="Rectangle 57">
            <a:extLst>
              <a:ext uri="{FF2B5EF4-FFF2-40B4-BE49-F238E27FC236}">
                <a16:creationId xmlns:a16="http://schemas.microsoft.com/office/drawing/2014/main" id="{2E185941-61D1-4CB9-9508-95D1D5EE23E4}"/>
              </a:ext>
            </a:extLst>
          </p:cNvPr>
          <p:cNvSpPr/>
          <p:nvPr/>
        </p:nvSpPr>
        <p:spPr>
          <a:xfrm>
            <a:off x="4751518"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sp>
        <p:nvSpPr>
          <p:cNvPr id="59" name="Rectangle 58">
            <a:extLst>
              <a:ext uri="{FF2B5EF4-FFF2-40B4-BE49-F238E27FC236}">
                <a16:creationId xmlns:a16="http://schemas.microsoft.com/office/drawing/2014/main" id="{C005F942-0A57-4C8B-A2A9-B392EB5D1FF3}"/>
              </a:ext>
            </a:extLst>
          </p:cNvPr>
          <p:cNvSpPr/>
          <p:nvPr/>
        </p:nvSpPr>
        <p:spPr>
          <a:xfrm>
            <a:off x="6747476" y="381604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nvGrpSpPr>
          <p:cNvPr id="29" name="Group 28">
            <a:extLst>
              <a:ext uri="{FF2B5EF4-FFF2-40B4-BE49-F238E27FC236}">
                <a16:creationId xmlns:a16="http://schemas.microsoft.com/office/drawing/2014/main" id="{DBE184AD-FE5E-4A60-8E52-A023B394E013}"/>
              </a:ext>
            </a:extLst>
          </p:cNvPr>
          <p:cNvGrpSpPr/>
          <p:nvPr/>
        </p:nvGrpSpPr>
        <p:grpSpPr>
          <a:xfrm>
            <a:off x="6746876" y="1068207"/>
            <a:ext cx="1680000" cy="1406094"/>
            <a:chOff x="4750918" y="1068207"/>
            <a:chExt cx="1680000" cy="1406094"/>
          </a:xfrm>
        </p:grpSpPr>
        <p:sp>
          <p:nvSpPr>
            <p:cNvPr id="31" name="TextBox 30">
              <a:extLst>
                <a:ext uri="{FF2B5EF4-FFF2-40B4-BE49-F238E27FC236}">
                  <a16:creationId xmlns:a16="http://schemas.microsoft.com/office/drawing/2014/main" id="{22FA53AF-73F1-46DF-9DC0-ECCC4BD1715B}"/>
                </a:ext>
              </a:extLst>
            </p:cNvPr>
            <p:cNvSpPr txBox="1"/>
            <p:nvPr/>
          </p:nvSpPr>
          <p:spPr>
            <a:xfrm>
              <a:off x="4753918" y="2043414"/>
              <a:ext cx="1676400" cy="430887"/>
            </a:xfrm>
            <a:prstGeom prst="rect">
              <a:avLst/>
            </a:prstGeom>
            <a:noFill/>
          </p:spPr>
          <p:txBody>
            <a:bodyPr wrap="square" rtlCol="0">
              <a:spAutoFit/>
            </a:bodyPr>
            <a:lstStyle/>
            <a:p>
              <a:pPr algn="ctr"/>
              <a:r>
                <a:rPr lang="en-IN" sz="1100" dirty="0">
                  <a:ea typeface="Roboto Light" panose="02000000000000000000" pitchFamily="2" charset="0"/>
                </a:rPr>
                <a:t>Application Management Services</a:t>
              </a:r>
            </a:p>
          </p:txBody>
        </p:sp>
        <p:pic>
          <p:nvPicPr>
            <p:cNvPr id="32" name="Picture Placeholder 6">
              <a:extLst>
                <a:ext uri="{FF2B5EF4-FFF2-40B4-BE49-F238E27FC236}">
                  <a16:creationId xmlns:a16="http://schemas.microsoft.com/office/drawing/2014/main" id="{2733185A-19CB-4617-8E08-2E4F007ED733}"/>
                </a:ext>
              </a:extLst>
            </p:cNvPr>
            <p:cNvPicPr>
              <a:picLocks noChangeAspect="1"/>
            </p:cNvPicPr>
            <p:nvPr/>
          </p:nvPicPr>
          <p:blipFill>
            <a:blip r:embed="rId9" cstate="print">
              <a:extLst>
                <a:ext uri="{28A0092B-C50C-407E-A947-70E740481C1C}">
                  <a14:useLocalDpi xmlns:a14="http://schemas.microsoft.com/office/drawing/2010/main" val="0"/>
                </a:ext>
              </a:extLst>
            </a:blip>
            <a:srcRect t="256" b="256"/>
            <a:stretch>
              <a:fillRect/>
            </a:stretch>
          </p:blipFill>
          <p:spPr>
            <a:xfrm flipH="1">
              <a:off x="4750918" y="1068207"/>
              <a:ext cx="1680000" cy="912756"/>
            </a:xfrm>
            <a:prstGeom prst="rect">
              <a:avLst/>
            </a:prstGeom>
          </p:spPr>
        </p:pic>
        <p:sp>
          <p:nvSpPr>
            <p:cNvPr id="33" name="Rectangle 32">
              <a:extLst>
                <a:ext uri="{FF2B5EF4-FFF2-40B4-BE49-F238E27FC236}">
                  <a16:creationId xmlns:a16="http://schemas.microsoft.com/office/drawing/2014/main" id="{AAF6CF15-6679-4F29-B607-85209CF26B78}"/>
                </a:ext>
              </a:extLst>
            </p:cNvPr>
            <p:cNvSpPr/>
            <p:nvPr/>
          </p:nvSpPr>
          <p:spPr>
            <a:xfrm>
              <a:off x="4751518" y="1980962"/>
              <a:ext cx="1678800" cy="45719"/>
            </a:xfrm>
            <a:prstGeom prst="rect">
              <a:avLst/>
            </a:prstGeom>
            <a:solidFill>
              <a:srgbClr val="075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758B3"/>
                </a:highlight>
              </a:endParaRPr>
            </a:p>
          </p:txBody>
        </p:sp>
      </p:grpSp>
    </p:spTree>
    <p:extLst>
      <p:ext uri="{BB962C8B-B14F-4D97-AF65-F5344CB8AC3E}">
        <p14:creationId xmlns:p14="http://schemas.microsoft.com/office/powerpoint/2010/main" val="4242559314"/>
      </p:ext>
    </p:extLst>
  </p:cSld>
  <p:clrMapOvr>
    <a:masterClrMapping/>
  </p:clrMapOvr>
</p:sld>
</file>

<file path=ppt/theme/theme1.xml><?xml version="1.0" encoding="utf-8"?>
<a:theme xmlns:a="http://schemas.openxmlformats.org/drawingml/2006/main" name="Merino">
  <a:themeElements>
    <a:clrScheme name="Custom 6">
      <a:dk1>
        <a:sysClr val="windowText" lastClr="000000"/>
      </a:dk1>
      <a:lt1>
        <a:sysClr val="window" lastClr="FFFFFF"/>
      </a:lt1>
      <a:dk2>
        <a:srgbClr val="262626"/>
      </a:dk2>
      <a:lt2>
        <a:srgbClr val="FFFFFF"/>
      </a:lt2>
      <a:accent1>
        <a:srgbClr val="262626"/>
      </a:accent1>
      <a:accent2>
        <a:srgbClr val="C31F15"/>
      </a:accent2>
      <a:accent3>
        <a:srgbClr val="92A70E"/>
      </a:accent3>
      <a:accent4>
        <a:srgbClr val="F55E1B"/>
      </a:accent4>
      <a:accent5>
        <a:srgbClr val="0070C0"/>
      </a:accent5>
      <a:accent6>
        <a:srgbClr val="00B0F0"/>
      </a:accent6>
      <a:hlink>
        <a:srgbClr val="7030A0"/>
      </a:hlink>
      <a:folHlink>
        <a:srgbClr val="FFFFF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20059</TotalTime>
  <Words>1222</Words>
  <Application>Microsoft Office PowerPoint</Application>
  <PresentationFormat>On-screen Show (16:9)</PresentationFormat>
  <Paragraphs>232</Paragraphs>
  <Slides>26</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Garamond</vt:lpstr>
      <vt:lpstr>Proxi nova</vt:lpstr>
      <vt:lpstr>Proxima Nova Lt</vt:lpstr>
      <vt:lpstr>Trebuchet MS</vt:lpstr>
      <vt:lpstr>Merino</vt:lpstr>
      <vt:lpstr>PowerPoint Presentation</vt:lpstr>
      <vt:lpstr>Expect Beyond</vt:lpstr>
      <vt:lpstr>PowerPoint Presentation</vt:lpstr>
      <vt:lpstr>About Merino Services </vt:lpstr>
      <vt:lpstr>GLOBAL PRESENCE</vt:lpstr>
      <vt:lpstr>Merino Expertise</vt:lpstr>
      <vt:lpstr>Merino’s Dual Advantage</vt:lpstr>
      <vt:lpstr> Services </vt:lpstr>
      <vt:lpstr>SERVICES OFFERINGS</vt:lpstr>
      <vt:lpstr>   industries Focus </vt:lpstr>
      <vt:lpstr>INDUSTRIES FOCUS</vt:lpstr>
      <vt:lpstr>PowerPoint Presentation</vt:lpstr>
      <vt:lpstr>Business challenges we see</vt:lpstr>
      <vt:lpstr>What if you could?</vt:lpstr>
      <vt:lpstr>And you also had?</vt:lpstr>
      <vt:lpstr>..and it looked like this?</vt:lpstr>
      <vt:lpstr>Making innovation work for you</vt:lpstr>
      <vt:lpstr>Making innovation work for you</vt:lpstr>
      <vt:lpstr>PowerPoint Presentation</vt:lpstr>
      <vt:lpstr>PowerPoint Presentation</vt:lpstr>
      <vt:lpstr>Synopsis</vt:lpstr>
      <vt:lpstr> Delivery Model</vt:lpstr>
      <vt:lpstr>DELIVERY MODEL</vt:lpstr>
      <vt:lpstr>  Why Merino</vt:lpstr>
      <vt:lpstr>WHY MERINO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Aslam Khan</dc:title>
  <dc:creator>Version 2</dc:creator>
  <cp:lastModifiedBy>Aslam Khan</cp:lastModifiedBy>
  <cp:revision>775</cp:revision>
  <dcterms:created xsi:type="dcterms:W3CDTF">2013-04-05T05:47:06Z</dcterms:created>
  <dcterms:modified xsi:type="dcterms:W3CDTF">2020-02-03T12:52:09Z</dcterms:modified>
</cp:coreProperties>
</file>